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9" r:id="rId3"/>
    <p:sldId id="265" r:id="rId4"/>
    <p:sldId id="257" r:id="rId5"/>
    <p:sldId id="261" r:id="rId6"/>
    <p:sldId id="262" r:id="rId7"/>
    <p:sldId id="258" r:id="rId8"/>
    <p:sldId id="259" r:id="rId9"/>
    <p:sldId id="264" r:id="rId10"/>
    <p:sldId id="263" r:id="rId11"/>
    <p:sldId id="267" r:id="rId12"/>
    <p:sldId id="268" r:id="rId13"/>
    <p:sldId id="274" r:id="rId14"/>
    <p:sldId id="279" r:id="rId15"/>
    <p:sldId id="277" r:id="rId16"/>
    <p:sldId id="280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7F"/>
    <a:srgbClr val="00000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66" autoAdjust="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700F05-6B78-44A9-ACA1-4C28AB0F9662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63E90B5-3B2A-4BAE-9CAE-DB68261FDBDB}">
      <dgm:prSet custT="1"/>
      <dgm:spPr/>
      <dgm:t>
        <a:bodyPr/>
        <a:lstStyle/>
        <a:p>
          <a:pPr rtl="0"/>
          <a:r>
            <a:rPr lang="ru-RU" sz="1200" b="1" baseline="0" dirty="0"/>
            <a:t>Организация и проведение форумов и конгрессов, круглых столов</a:t>
          </a:r>
        </a:p>
      </dgm:t>
    </dgm:pt>
    <dgm:pt modelId="{FFD97FD5-7F86-49BB-B925-406F058187DA}" type="parTrans" cxnId="{B80D670E-45F5-410B-8B9C-7781140328D5}">
      <dgm:prSet/>
      <dgm:spPr/>
      <dgm:t>
        <a:bodyPr/>
        <a:lstStyle/>
        <a:p>
          <a:endParaRPr lang="ru-RU" sz="1200"/>
        </a:p>
      </dgm:t>
    </dgm:pt>
    <dgm:pt modelId="{8A0431BD-89CA-432A-BB5F-94EE79715E86}" type="sibTrans" cxnId="{B80D670E-45F5-410B-8B9C-7781140328D5}">
      <dgm:prSet/>
      <dgm:spPr/>
      <dgm:t>
        <a:bodyPr/>
        <a:lstStyle/>
        <a:p>
          <a:endParaRPr lang="ru-RU" sz="1200"/>
        </a:p>
      </dgm:t>
    </dgm:pt>
    <dgm:pt modelId="{1CE5327B-9FA6-4A05-A1E3-EE530A8A0EEF}">
      <dgm:prSet custT="1"/>
      <dgm:spPr/>
      <dgm:t>
        <a:bodyPr/>
        <a:lstStyle/>
        <a:p>
          <a:pPr rtl="0"/>
          <a:r>
            <a:rPr lang="ru-RU" sz="1200" b="1" baseline="0" dirty="0"/>
            <a:t>Организация и проведение деловых миссий</a:t>
          </a:r>
          <a:endParaRPr lang="ru-RU" sz="1200" dirty="0"/>
        </a:p>
      </dgm:t>
    </dgm:pt>
    <dgm:pt modelId="{84C87CA3-BACB-47A6-A905-A8FA8B095DE6}" type="parTrans" cxnId="{7275CDAC-094A-4F31-B248-D98426C4B25D}">
      <dgm:prSet/>
      <dgm:spPr/>
      <dgm:t>
        <a:bodyPr/>
        <a:lstStyle/>
        <a:p>
          <a:endParaRPr lang="ru-RU" sz="1200"/>
        </a:p>
      </dgm:t>
    </dgm:pt>
    <dgm:pt modelId="{F8CBE6B6-55E2-4091-8CBC-BC06B2435B2B}" type="sibTrans" cxnId="{7275CDAC-094A-4F31-B248-D98426C4B25D}">
      <dgm:prSet/>
      <dgm:spPr/>
      <dgm:t>
        <a:bodyPr/>
        <a:lstStyle/>
        <a:p>
          <a:endParaRPr lang="ru-RU" sz="1200"/>
        </a:p>
      </dgm:t>
    </dgm:pt>
    <dgm:pt modelId="{8E61DE88-145F-498B-8177-EA994684C0C9}">
      <dgm:prSet custT="1"/>
      <dgm:spPr/>
      <dgm:t>
        <a:bodyPr/>
        <a:lstStyle/>
        <a:p>
          <a:pPr rtl="0"/>
          <a:endParaRPr lang="ru-RU" sz="1200" b="1" dirty="0"/>
        </a:p>
        <a:p>
          <a:pPr rtl="0"/>
          <a:r>
            <a:rPr lang="ru-RU" sz="1200" b="1" dirty="0"/>
            <a:t>Организация и проведение ВКС</a:t>
          </a:r>
        </a:p>
      </dgm:t>
    </dgm:pt>
    <dgm:pt modelId="{5387E4DE-E37C-4ACB-A4F3-00767D8010C9}" type="parTrans" cxnId="{11FAF1F9-148A-4DDF-9D0E-8D1D4E4C3422}">
      <dgm:prSet/>
      <dgm:spPr/>
      <dgm:t>
        <a:bodyPr/>
        <a:lstStyle/>
        <a:p>
          <a:endParaRPr lang="ru-RU" sz="1200"/>
        </a:p>
      </dgm:t>
    </dgm:pt>
    <dgm:pt modelId="{461510D7-4EB7-4EC6-B703-B3F6535F4CE1}" type="sibTrans" cxnId="{11FAF1F9-148A-4DDF-9D0E-8D1D4E4C3422}">
      <dgm:prSet/>
      <dgm:spPr/>
      <dgm:t>
        <a:bodyPr/>
        <a:lstStyle/>
        <a:p>
          <a:endParaRPr lang="ru-RU" sz="1200"/>
        </a:p>
      </dgm:t>
    </dgm:pt>
    <dgm:pt modelId="{1B9B44D8-42A6-4FA6-8EF3-91BB8E626639}">
      <dgm:prSet custT="1"/>
      <dgm:spPr/>
      <dgm:t>
        <a:bodyPr/>
        <a:lstStyle/>
        <a:p>
          <a:pPr rtl="0"/>
          <a:r>
            <a:rPr lang="ru-RU" sz="1200" b="1" baseline="0" dirty="0"/>
            <a:t>Организация и проведение выставок и ярмарок</a:t>
          </a:r>
          <a:endParaRPr lang="ru-RU" sz="1200" dirty="0"/>
        </a:p>
      </dgm:t>
    </dgm:pt>
    <dgm:pt modelId="{63D0130F-E1C3-4F80-99CE-250ED3C8D52A}" type="sibTrans" cxnId="{FB222BE3-7671-4D9A-8807-7D4B84E895B5}">
      <dgm:prSet/>
      <dgm:spPr/>
      <dgm:t>
        <a:bodyPr/>
        <a:lstStyle/>
        <a:p>
          <a:endParaRPr lang="ru-RU" sz="1200"/>
        </a:p>
      </dgm:t>
    </dgm:pt>
    <dgm:pt modelId="{F78AB37D-DF08-4F29-BC0C-81587AA41963}" type="parTrans" cxnId="{FB222BE3-7671-4D9A-8807-7D4B84E895B5}">
      <dgm:prSet/>
      <dgm:spPr/>
      <dgm:t>
        <a:bodyPr/>
        <a:lstStyle/>
        <a:p>
          <a:endParaRPr lang="ru-RU" sz="1200"/>
        </a:p>
      </dgm:t>
    </dgm:pt>
    <dgm:pt modelId="{AFD0A29E-D360-4C7D-A292-8DDCD4C89155}">
      <dgm:prSet custT="1"/>
      <dgm:spPr/>
      <dgm:t>
        <a:bodyPr/>
        <a:lstStyle/>
        <a:p>
          <a:r>
            <a:rPr lang="ru-RU" sz="1200" b="1" baseline="0" dirty="0"/>
            <a:t>Международное сотрудничество</a:t>
          </a:r>
          <a:endParaRPr lang="ru-RU" sz="1200" dirty="0"/>
        </a:p>
      </dgm:t>
    </dgm:pt>
    <dgm:pt modelId="{FCEF1F76-568F-4553-B241-4C9EEA112FAD}" type="parTrans" cxnId="{2E515CC5-8DD1-4797-A204-6BC33EDCE283}">
      <dgm:prSet/>
      <dgm:spPr/>
      <dgm:t>
        <a:bodyPr/>
        <a:lstStyle/>
        <a:p>
          <a:endParaRPr lang="ru-RU"/>
        </a:p>
      </dgm:t>
    </dgm:pt>
    <dgm:pt modelId="{75FD2FA3-3731-4BE5-9570-8F68D080A224}" type="sibTrans" cxnId="{2E515CC5-8DD1-4797-A204-6BC33EDCE283}">
      <dgm:prSet/>
      <dgm:spPr/>
      <dgm:t>
        <a:bodyPr/>
        <a:lstStyle/>
        <a:p>
          <a:endParaRPr lang="ru-RU"/>
        </a:p>
      </dgm:t>
    </dgm:pt>
    <dgm:pt modelId="{3DD5E1CA-B7A0-47AD-8B9B-7775AAEC9DFC}" type="pres">
      <dgm:prSet presAssocID="{B4700F05-6B78-44A9-ACA1-4C28AB0F9662}" presName="theList" presStyleCnt="0">
        <dgm:presLayoutVars>
          <dgm:dir/>
          <dgm:animLvl val="lvl"/>
          <dgm:resizeHandles val="exact"/>
        </dgm:presLayoutVars>
      </dgm:prSet>
      <dgm:spPr/>
    </dgm:pt>
    <dgm:pt modelId="{F92BCE5B-AACF-4334-AAE3-D051FF6C8372}" type="pres">
      <dgm:prSet presAssocID="{1B9B44D8-42A6-4FA6-8EF3-91BB8E626639}" presName="compNode" presStyleCnt="0"/>
      <dgm:spPr/>
    </dgm:pt>
    <dgm:pt modelId="{0616AFB5-0C99-4A71-B20B-C38DDE08B2C1}" type="pres">
      <dgm:prSet presAssocID="{1B9B44D8-42A6-4FA6-8EF3-91BB8E626639}" presName="aNode" presStyleLbl="bgShp" presStyleIdx="0" presStyleCnt="5" custLinFactNeighborX="-13338" custLinFactNeighborY="7412"/>
      <dgm:spPr/>
    </dgm:pt>
    <dgm:pt modelId="{7E0F526E-9864-4A7C-A7E2-93DB2C448B55}" type="pres">
      <dgm:prSet presAssocID="{1B9B44D8-42A6-4FA6-8EF3-91BB8E626639}" presName="textNode" presStyleLbl="bgShp" presStyleIdx="0" presStyleCnt="5"/>
      <dgm:spPr/>
    </dgm:pt>
    <dgm:pt modelId="{3BC4CA07-10BE-46C5-AFF2-CC8FF45E39AE}" type="pres">
      <dgm:prSet presAssocID="{1B9B44D8-42A6-4FA6-8EF3-91BB8E626639}" presName="compChildNode" presStyleCnt="0"/>
      <dgm:spPr/>
    </dgm:pt>
    <dgm:pt modelId="{461898E0-827B-4CD0-A635-6C9F37A3ADA0}" type="pres">
      <dgm:prSet presAssocID="{1B9B44D8-42A6-4FA6-8EF3-91BB8E626639}" presName="theInnerList" presStyleCnt="0"/>
      <dgm:spPr/>
    </dgm:pt>
    <dgm:pt modelId="{5983D6D0-2B18-4444-96FB-00DD67903382}" type="pres">
      <dgm:prSet presAssocID="{1B9B44D8-42A6-4FA6-8EF3-91BB8E626639}" presName="aSpace" presStyleCnt="0"/>
      <dgm:spPr/>
    </dgm:pt>
    <dgm:pt modelId="{E3BCA2AF-4CB3-4F1F-BC37-CD9A40E0751C}" type="pres">
      <dgm:prSet presAssocID="{C63E90B5-3B2A-4BAE-9CAE-DB68261FDBDB}" presName="compNode" presStyleCnt="0"/>
      <dgm:spPr/>
    </dgm:pt>
    <dgm:pt modelId="{35A6B87E-137F-4CFF-9600-8EE6545D8830}" type="pres">
      <dgm:prSet presAssocID="{C63E90B5-3B2A-4BAE-9CAE-DB68261FDBDB}" presName="aNode" presStyleLbl="bgShp" presStyleIdx="1" presStyleCnt="5"/>
      <dgm:spPr/>
    </dgm:pt>
    <dgm:pt modelId="{F0CB0011-1895-48FB-8EF9-220786F0D0A8}" type="pres">
      <dgm:prSet presAssocID="{C63E90B5-3B2A-4BAE-9CAE-DB68261FDBDB}" presName="textNode" presStyleLbl="bgShp" presStyleIdx="1" presStyleCnt="5"/>
      <dgm:spPr/>
    </dgm:pt>
    <dgm:pt modelId="{F2422B24-37B3-4059-B2F3-EECB5B9E40AF}" type="pres">
      <dgm:prSet presAssocID="{C63E90B5-3B2A-4BAE-9CAE-DB68261FDBDB}" presName="compChildNode" presStyleCnt="0"/>
      <dgm:spPr/>
    </dgm:pt>
    <dgm:pt modelId="{9D3AAC1B-56D7-4119-9863-A2F0FF3ED35D}" type="pres">
      <dgm:prSet presAssocID="{C63E90B5-3B2A-4BAE-9CAE-DB68261FDBDB}" presName="theInnerList" presStyleCnt="0"/>
      <dgm:spPr/>
    </dgm:pt>
    <dgm:pt modelId="{3F67F0DA-8BB9-4D3D-8DC9-22BDE3318E73}" type="pres">
      <dgm:prSet presAssocID="{C63E90B5-3B2A-4BAE-9CAE-DB68261FDBDB}" presName="aSpace" presStyleCnt="0"/>
      <dgm:spPr/>
    </dgm:pt>
    <dgm:pt modelId="{44507933-9F0E-4BCB-B479-F66E98F045E0}" type="pres">
      <dgm:prSet presAssocID="{1CE5327B-9FA6-4A05-A1E3-EE530A8A0EEF}" presName="compNode" presStyleCnt="0"/>
      <dgm:spPr/>
    </dgm:pt>
    <dgm:pt modelId="{BE34F4D7-279C-4FD4-BF16-6AF52DA3800C}" type="pres">
      <dgm:prSet presAssocID="{1CE5327B-9FA6-4A05-A1E3-EE530A8A0EEF}" presName="aNode" presStyleLbl="bgShp" presStyleIdx="2" presStyleCnt="5"/>
      <dgm:spPr/>
    </dgm:pt>
    <dgm:pt modelId="{14C41F0E-1BEA-4C94-A41A-00F3DDF549B2}" type="pres">
      <dgm:prSet presAssocID="{1CE5327B-9FA6-4A05-A1E3-EE530A8A0EEF}" presName="textNode" presStyleLbl="bgShp" presStyleIdx="2" presStyleCnt="5"/>
      <dgm:spPr/>
    </dgm:pt>
    <dgm:pt modelId="{2832F16A-D150-454B-8200-1A1F6E8D18B4}" type="pres">
      <dgm:prSet presAssocID="{1CE5327B-9FA6-4A05-A1E3-EE530A8A0EEF}" presName="compChildNode" presStyleCnt="0"/>
      <dgm:spPr/>
    </dgm:pt>
    <dgm:pt modelId="{80A53D19-2946-49F7-AEE4-29A9EEFFFE1A}" type="pres">
      <dgm:prSet presAssocID="{1CE5327B-9FA6-4A05-A1E3-EE530A8A0EEF}" presName="theInnerList" presStyleCnt="0"/>
      <dgm:spPr/>
    </dgm:pt>
    <dgm:pt modelId="{B97B1F61-CD35-4E65-96D6-771A3E17CEAD}" type="pres">
      <dgm:prSet presAssocID="{1CE5327B-9FA6-4A05-A1E3-EE530A8A0EEF}" presName="aSpace" presStyleCnt="0"/>
      <dgm:spPr/>
    </dgm:pt>
    <dgm:pt modelId="{B9C3B4BB-AF0A-4CDB-80E7-6C2892333C0D}" type="pres">
      <dgm:prSet presAssocID="{AFD0A29E-D360-4C7D-A292-8DDCD4C89155}" presName="compNode" presStyleCnt="0"/>
      <dgm:spPr/>
    </dgm:pt>
    <dgm:pt modelId="{FBDFE3D6-17EC-44B2-BC1A-24BFBA766AC6}" type="pres">
      <dgm:prSet presAssocID="{AFD0A29E-D360-4C7D-A292-8DDCD4C89155}" presName="aNode" presStyleLbl="bgShp" presStyleIdx="3" presStyleCnt="5" custLinFactX="7785" custLinFactNeighborX="100000" custLinFactNeighborY="4651"/>
      <dgm:spPr/>
    </dgm:pt>
    <dgm:pt modelId="{B77D3A03-29F1-43B2-A7AA-236856F59C3B}" type="pres">
      <dgm:prSet presAssocID="{AFD0A29E-D360-4C7D-A292-8DDCD4C89155}" presName="textNode" presStyleLbl="bgShp" presStyleIdx="3" presStyleCnt="5"/>
      <dgm:spPr/>
    </dgm:pt>
    <dgm:pt modelId="{C9B49041-7D31-48AE-9B4D-73E140F937DA}" type="pres">
      <dgm:prSet presAssocID="{AFD0A29E-D360-4C7D-A292-8DDCD4C89155}" presName="compChildNode" presStyleCnt="0"/>
      <dgm:spPr/>
    </dgm:pt>
    <dgm:pt modelId="{BA069D6B-A027-421A-B197-03E031FDD7CB}" type="pres">
      <dgm:prSet presAssocID="{AFD0A29E-D360-4C7D-A292-8DDCD4C89155}" presName="theInnerList" presStyleCnt="0"/>
      <dgm:spPr/>
    </dgm:pt>
    <dgm:pt modelId="{A1111847-8A92-4A0F-9B55-B3770F224013}" type="pres">
      <dgm:prSet presAssocID="{AFD0A29E-D360-4C7D-A292-8DDCD4C89155}" presName="aSpace" presStyleCnt="0"/>
      <dgm:spPr/>
    </dgm:pt>
    <dgm:pt modelId="{6C69CCCB-A118-4797-AA38-FC1072117A28}" type="pres">
      <dgm:prSet presAssocID="{8E61DE88-145F-498B-8177-EA994684C0C9}" presName="compNode" presStyleCnt="0"/>
      <dgm:spPr/>
    </dgm:pt>
    <dgm:pt modelId="{E80DA6A2-8FB4-4E95-A084-6A69B3536697}" type="pres">
      <dgm:prSet presAssocID="{8E61DE88-145F-498B-8177-EA994684C0C9}" presName="aNode" presStyleLbl="bgShp" presStyleIdx="4" presStyleCnt="5" custLinFactX="-9292" custLinFactNeighborX="-100000" custLinFactNeighborY="782"/>
      <dgm:spPr/>
    </dgm:pt>
    <dgm:pt modelId="{1FD09258-6D48-4B3C-8F13-E1934C4B469A}" type="pres">
      <dgm:prSet presAssocID="{8E61DE88-145F-498B-8177-EA994684C0C9}" presName="textNode" presStyleLbl="bgShp" presStyleIdx="4" presStyleCnt="5"/>
      <dgm:spPr/>
    </dgm:pt>
    <dgm:pt modelId="{729CB536-AE1A-4149-BFC1-065525CF6307}" type="pres">
      <dgm:prSet presAssocID="{8E61DE88-145F-498B-8177-EA994684C0C9}" presName="compChildNode" presStyleCnt="0"/>
      <dgm:spPr/>
    </dgm:pt>
    <dgm:pt modelId="{8E2FFD88-9978-4C70-A355-DF0523B79347}" type="pres">
      <dgm:prSet presAssocID="{8E61DE88-145F-498B-8177-EA994684C0C9}" presName="theInnerList" presStyleCnt="0"/>
      <dgm:spPr/>
    </dgm:pt>
  </dgm:ptLst>
  <dgm:cxnLst>
    <dgm:cxn modelId="{81D03E08-7CB2-4D74-ACA4-C6EFE81010C4}" type="presOf" srcId="{AFD0A29E-D360-4C7D-A292-8DDCD4C89155}" destId="{FBDFE3D6-17EC-44B2-BC1A-24BFBA766AC6}" srcOrd="0" destOrd="0" presId="urn:microsoft.com/office/officeart/2005/8/layout/lProcess2"/>
    <dgm:cxn modelId="{B80D670E-45F5-410B-8B9C-7781140328D5}" srcId="{B4700F05-6B78-44A9-ACA1-4C28AB0F9662}" destId="{C63E90B5-3B2A-4BAE-9CAE-DB68261FDBDB}" srcOrd="1" destOrd="0" parTransId="{FFD97FD5-7F86-49BB-B925-406F058187DA}" sibTransId="{8A0431BD-89CA-432A-BB5F-94EE79715E86}"/>
    <dgm:cxn modelId="{230E260F-C366-4D70-8085-EB1538BABDB1}" type="presOf" srcId="{1B9B44D8-42A6-4FA6-8EF3-91BB8E626639}" destId="{7E0F526E-9864-4A7C-A7E2-93DB2C448B55}" srcOrd="1" destOrd="0" presId="urn:microsoft.com/office/officeart/2005/8/layout/lProcess2"/>
    <dgm:cxn modelId="{991C521D-83BF-4F1D-9C09-79C57DD0E62C}" type="presOf" srcId="{1CE5327B-9FA6-4A05-A1E3-EE530A8A0EEF}" destId="{14C41F0E-1BEA-4C94-A41A-00F3DDF549B2}" srcOrd="1" destOrd="0" presId="urn:microsoft.com/office/officeart/2005/8/layout/lProcess2"/>
    <dgm:cxn modelId="{FB9E4F37-E3BB-4553-BBB8-6C3CB7226FE2}" type="presOf" srcId="{1B9B44D8-42A6-4FA6-8EF3-91BB8E626639}" destId="{0616AFB5-0C99-4A71-B20B-C38DDE08B2C1}" srcOrd="0" destOrd="0" presId="urn:microsoft.com/office/officeart/2005/8/layout/lProcess2"/>
    <dgm:cxn modelId="{D8EFD141-AE8F-44E3-990F-AD6F802D687F}" type="presOf" srcId="{8E61DE88-145F-498B-8177-EA994684C0C9}" destId="{1FD09258-6D48-4B3C-8F13-E1934C4B469A}" srcOrd="1" destOrd="0" presId="urn:microsoft.com/office/officeart/2005/8/layout/lProcess2"/>
    <dgm:cxn modelId="{221A6B52-DA10-45F5-BCBA-F80EF88AA133}" type="presOf" srcId="{1CE5327B-9FA6-4A05-A1E3-EE530A8A0EEF}" destId="{BE34F4D7-279C-4FD4-BF16-6AF52DA3800C}" srcOrd="0" destOrd="0" presId="urn:microsoft.com/office/officeart/2005/8/layout/lProcess2"/>
    <dgm:cxn modelId="{281C9180-983E-4D34-97BD-97113A51F258}" type="presOf" srcId="{C63E90B5-3B2A-4BAE-9CAE-DB68261FDBDB}" destId="{35A6B87E-137F-4CFF-9600-8EE6545D8830}" srcOrd="0" destOrd="0" presId="urn:microsoft.com/office/officeart/2005/8/layout/lProcess2"/>
    <dgm:cxn modelId="{80D6EE8D-5CCD-42B3-916F-80FA7974DA81}" type="presOf" srcId="{C63E90B5-3B2A-4BAE-9CAE-DB68261FDBDB}" destId="{F0CB0011-1895-48FB-8EF9-220786F0D0A8}" srcOrd="1" destOrd="0" presId="urn:microsoft.com/office/officeart/2005/8/layout/lProcess2"/>
    <dgm:cxn modelId="{A1FDF1A4-DC87-4E0D-BF03-F26A45FF05BD}" type="presOf" srcId="{AFD0A29E-D360-4C7D-A292-8DDCD4C89155}" destId="{B77D3A03-29F1-43B2-A7AA-236856F59C3B}" srcOrd="1" destOrd="0" presId="urn:microsoft.com/office/officeart/2005/8/layout/lProcess2"/>
    <dgm:cxn modelId="{7275CDAC-094A-4F31-B248-D98426C4B25D}" srcId="{B4700F05-6B78-44A9-ACA1-4C28AB0F9662}" destId="{1CE5327B-9FA6-4A05-A1E3-EE530A8A0EEF}" srcOrd="2" destOrd="0" parTransId="{84C87CA3-BACB-47A6-A905-A8FA8B095DE6}" sibTransId="{F8CBE6B6-55E2-4091-8CBC-BC06B2435B2B}"/>
    <dgm:cxn modelId="{AD1570B8-0796-45D6-B68A-0371D773BCE7}" type="presOf" srcId="{B4700F05-6B78-44A9-ACA1-4C28AB0F9662}" destId="{3DD5E1CA-B7A0-47AD-8B9B-7775AAEC9DFC}" srcOrd="0" destOrd="0" presId="urn:microsoft.com/office/officeart/2005/8/layout/lProcess2"/>
    <dgm:cxn modelId="{2E515CC5-8DD1-4797-A204-6BC33EDCE283}" srcId="{B4700F05-6B78-44A9-ACA1-4C28AB0F9662}" destId="{AFD0A29E-D360-4C7D-A292-8DDCD4C89155}" srcOrd="3" destOrd="0" parTransId="{FCEF1F76-568F-4553-B241-4C9EEA112FAD}" sibTransId="{75FD2FA3-3731-4BE5-9570-8F68D080A224}"/>
    <dgm:cxn modelId="{9FE64BE1-6BE0-43A1-81E8-5E00FEA6242A}" type="presOf" srcId="{8E61DE88-145F-498B-8177-EA994684C0C9}" destId="{E80DA6A2-8FB4-4E95-A084-6A69B3536697}" srcOrd="0" destOrd="0" presId="urn:microsoft.com/office/officeart/2005/8/layout/lProcess2"/>
    <dgm:cxn modelId="{FB222BE3-7671-4D9A-8807-7D4B84E895B5}" srcId="{B4700F05-6B78-44A9-ACA1-4C28AB0F9662}" destId="{1B9B44D8-42A6-4FA6-8EF3-91BB8E626639}" srcOrd="0" destOrd="0" parTransId="{F78AB37D-DF08-4F29-BC0C-81587AA41963}" sibTransId="{63D0130F-E1C3-4F80-99CE-250ED3C8D52A}"/>
    <dgm:cxn modelId="{11FAF1F9-148A-4DDF-9D0E-8D1D4E4C3422}" srcId="{B4700F05-6B78-44A9-ACA1-4C28AB0F9662}" destId="{8E61DE88-145F-498B-8177-EA994684C0C9}" srcOrd="4" destOrd="0" parTransId="{5387E4DE-E37C-4ACB-A4F3-00767D8010C9}" sibTransId="{461510D7-4EB7-4EC6-B703-B3F6535F4CE1}"/>
    <dgm:cxn modelId="{BB606FD9-4A74-413B-AFB1-CE6C505D90AA}" type="presParOf" srcId="{3DD5E1CA-B7A0-47AD-8B9B-7775AAEC9DFC}" destId="{F92BCE5B-AACF-4334-AAE3-D051FF6C8372}" srcOrd="0" destOrd="0" presId="urn:microsoft.com/office/officeart/2005/8/layout/lProcess2"/>
    <dgm:cxn modelId="{7B8BF31B-D9F7-4963-BB36-FC3D367C1F57}" type="presParOf" srcId="{F92BCE5B-AACF-4334-AAE3-D051FF6C8372}" destId="{0616AFB5-0C99-4A71-B20B-C38DDE08B2C1}" srcOrd="0" destOrd="0" presId="urn:microsoft.com/office/officeart/2005/8/layout/lProcess2"/>
    <dgm:cxn modelId="{0BE98E33-B398-4278-B1AA-0A0173F297AF}" type="presParOf" srcId="{F92BCE5B-AACF-4334-AAE3-D051FF6C8372}" destId="{7E0F526E-9864-4A7C-A7E2-93DB2C448B55}" srcOrd="1" destOrd="0" presId="urn:microsoft.com/office/officeart/2005/8/layout/lProcess2"/>
    <dgm:cxn modelId="{B0908C91-C81E-4E8C-B358-528FABCAD7A1}" type="presParOf" srcId="{F92BCE5B-AACF-4334-AAE3-D051FF6C8372}" destId="{3BC4CA07-10BE-46C5-AFF2-CC8FF45E39AE}" srcOrd="2" destOrd="0" presId="urn:microsoft.com/office/officeart/2005/8/layout/lProcess2"/>
    <dgm:cxn modelId="{1911B616-4B9B-49C6-8741-7559CF5B83D1}" type="presParOf" srcId="{3BC4CA07-10BE-46C5-AFF2-CC8FF45E39AE}" destId="{461898E0-827B-4CD0-A635-6C9F37A3ADA0}" srcOrd="0" destOrd="0" presId="urn:microsoft.com/office/officeart/2005/8/layout/lProcess2"/>
    <dgm:cxn modelId="{D911DFE7-2981-49F0-835E-C463772F2DC5}" type="presParOf" srcId="{3DD5E1CA-B7A0-47AD-8B9B-7775AAEC9DFC}" destId="{5983D6D0-2B18-4444-96FB-00DD67903382}" srcOrd="1" destOrd="0" presId="urn:microsoft.com/office/officeart/2005/8/layout/lProcess2"/>
    <dgm:cxn modelId="{3064E2B4-27A4-4CFA-A63D-A3B38E6A55CF}" type="presParOf" srcId="{3DD5E1CA-B7A0-47AD-8B9B-7775AAEC9DFC}" destId="{E3BCA2AF-4CB3-4F1F-BC37-CD9A40E0751C}" srcOrd="2" destOrd="0" presId="urn:microsoft.com/office/officeart/2005/8/layout/lProcess2"/>
    <dgm:cxn modelId="{1C3B12EF-44DA-43B5-984D-BD581D77FE9D}" type="presParOf" srcId="{E3BCA2AF-4CB3-4F1F-BC37-CD9A40E0751C}" destId="{35A6B87E-137F-4CFF-9600-8EE6545D8830}" srcOrd="0" destOrd="0" presId="urn:microsoft.com/office/officeart/2005/8/layout/lProcess2"/>
    <dgm:cxn modelId="{E186C50C-6169-4A42-B62D-0AD395D42BCF}" type="presParOf" srcId="{E3BCA2AF-4CB3-4F1F-BC37-CD9A40E0751C}" destId="{F0CB0011-1895-48FB-8EF9-220786F0D0A8}" srcOrd="1" destOrd="0" presId="urn:microsoft.com/office/officeart/2005/8/layout/lProcess2"/>
    <dgm:cxn modelId="{D5D11197-9AF2-4765-8A41-92190343B10F}" type="presParOf" srcId="{E3BCA2AF-4CB3-4F1F-BC37-CD9A40E0751C}" destId="{F2422B24-37B3-4059-B2F3-EECB5B9E40AF}" srcOrd="2" destOrd="0" presId="urn:microsoft.com/office/officeart/2005/8/layout/lProcess2"/>
    <dgm:cxn modelId="{1752DCD5-6551-4DCD-ADF2-06E9FD99A7FA}" type="presParOf" srcId="{F2422B24-37B3-4059-B2F3-EECB5B9E40AF}" destId="{9D3AAC1B-56D7-4119-9863-A2F0FF3ED35D}" srcOrd="0" destOrd="0" presId="urn:microsoft.com/office/officeart/2005/8/layout/lProcess2"/>
    <dgm:cxn modelId="{39432FE3-EE8F-4743-9173-0C3580F8984F}" type="presParOf" srcId="{3DD5E1CA-B7A0-47AD-8B9B-7775AAEC9DFC}" destId="{3F67F0DA-8BB9-4D3D-8DC9-22BDE3318E73}" srcOrd="3" destOrd="0" presId="urn:microsoft.com/office/officeart/2005/8/layout/lProcess2"/>
    <dgm:cxn modelId="{F550EA48-77BA-4F98-8909-52B4CFF2CE91}" type="presParOf" srcId="{3DD5E1CA-B7A0-47AD-8B9B-7775AAEC9DFC}" destId="{44507933-9F0E-4BCB-B479-F66E98F045E0}" srcOrd="4" destOrd="0" presId="urn:microsoft.com/office/officeart/2005/8/layout/lProcess2"/>
    <dgm:cxn modelId="{688FEADA-0C7D-456F-8D15-2E16CC25B38B}" type="presParOf" srcId="{44507933-9F0E-4BCB-B479-F66E98F045E0}" destId="{BE34F4D7-279C-4FD4-BF16-6AF52DA3800C}" srcOrd="0" destOrd="0" presId="urn:microsoft.com/office/officeart/2005/8/layout/lProcess2"/>
    <dgm:cxn modelId="{AB634A4F-4BAA-4D48-839D-39F5101EB35E}" type="presParOf" srcId="{44507933-9F0E-4BCB-B479-F66E98F045E0}" destId="{14C41F0E-1BEA-4C94-A41A-00F3DDF549B2}" srcOrd="1" destOrd="0" presId="urn:microsoft.com/office/officeart/2005/8/layout/lProcess2"/>
    <dgm:cxn modelId="{307FEA41-6AC0-476A-A1E4-80652BC0BDDF}" type="presParOf" srcId="{44507933-9F0E-4BCB-B479-F66E98F045E0}" destId="{2832F16A-D150-454B-8200-1A1F6E8D18B4}" srcOrd="2" destOrd="0" presId="urn:microsoft.com/office/officeart/2005/8/layout/lProcess2"/>
    <dgm:cxn modelId="{B477E3AE-652A-41BB-A452-5FD15719B76F}" type="presParOf" srcId="{2832F16A-D150-454B-8200-1A1F6E8D18B4}" destId="{80A53D19-2946-49F7-AEE4-29A9EEFFFE1A}" srcOrd="0" destOrd="0" presId="urn:microsoft.com/office/officeart/2005/8/layout/lProcess2"/>
    <dgm:cxn modelId="{8ACFE2A6-8197-4DDA-915D-1C5CDB192143}" type="presParOf" srcId="{3DD5E1CA-B7A0-47AD-8B9B-7775AAEC9DFC}" destId="{B97B1F61-CD35-4E65-96D6-771A3E17CEAD}" srcOrd="5" destOrd="0" presId="urn:microsoft.com/office/officeart/2005/8/layout/lProcess2"/>
    <dgm:cxn modelId="{92564F61-5E22-4028-8F67-59E6877467FD}" type="presParOf" srcId="{3DD5E1CA-B7A0-47AD-8B9B-7775AAEC9DFC}" destId="{B9C3B4BB-AF0A-4CDB-80E7-6C2892333C0D}" srcOrd="6" destOrd="0" presId="urn:microsoft.com/office/officeart/2005/8/layout/lProcess2"/>
    <dgm:cxn modelId="{4E52318D-9895-4933-AE5B-2DAF1624F93D}" type="presParOf" srcId="{B9C3B4BB-AF0A-4CDB-80E7-6C2892333C0D}" destId="{FBDFE3D6-17EC-44B2-BC1A-24BFBA766AC6}" srcOrd="0" destOrd="0" presId="urn:microsoft.com/office/officeart/2005/8/layout/lProcess2"/>
    <dgm:cxn modelId="{6510D726-2A29-49A9-8597-7C7BCC92CFFD}" type="presParOf" srcId="{B9C3B4BB-AF0A-4CDB-80E7-6C2892333C0D}" destId="{B77D3A03-29F1-43B2-A7AA-236856F59C3B}" srcOrd="1" destOrd="0" presId="urn:microsoft.com/office/officeart/2005/8/layout/lProcess2"/>
    <dgm:cxn modelId="{45466530-6E24-4007-B2E1-57FAE1220693}" type="presParOf" srcId="{B9C3B4BB-AF0A-4CDB-80E7-6C2892333C0D}" destId="{C9B49041-7D31-48AE-9B4D-73E140F937DA}" srcOrd="2" destOrd="0" presId="urn:microsoft.com/office/officeart/2005/8/layout/lProcess2"/>
    <dgm:cxn modelId="{A0D7596A-4BF3-49A0-818E-15BA31B454D1}" type="presParOf" srcId="{C9B49041-7D31-48AE-9B4D-73E140F937DA}" destId="{BA069D6B-A027-421A-B197-03E031FDD7CB}" srcOrd="0" destOrd="0" presId="urn:microsoft.com/office/officeart/2005/8/layout/lProcess2"/>
    <dgm:cxn modelId="{059897A4-8070-4FF4-8FBD-74DAB3D5CCA3}" type="presParOf" srcId="{3DD5E1CA-B7A0-47AD-8B9B-7775AAEC9DFC}" destId="{A1111847-8A92-4A0F-9B55-B3770F224013}" srcOrd="7" destOrd="0" presId="urn:microsoft.com/office/officeart/2005/8/layout/lProcess2"/>
    <dgm:cxn modelId="{9E794718-3F90-4EB5-AF1D-647B341F39E4}" type="presParOf" srcId="{3DD5E1CA-B7A0-47AD-8B9B-7775AAEC9DFC}" destId="{6C69CCCB-A118-4797-AA38-FC1072117A28}" srcOrd="8" destOrd="0" presId="urn:microsoft.com/office/officeart/2005/8/layout/lProcess2"/>
    <dgm:cxn modelId="{E88465D4-6064-4D99-8398-8D92CCC3E459}" type="presParOf" srcId="{6C69CCCB-A118-4797-AA38-FC1072117A28}" destId="{E80DA6A2-8FB4-4E95-A084-6A69B3536697}" srcOrd="0" destOrd="0" presId="urn:microsoft.com/office/officeart/2005/8/layout/lProcess2"/>
    <dgm:cxn modelId="{E33529F7-45C6-4CB3-84C4-1777C0E45067}" type="presParOf" srcId="{6C69CCCB-A118-4797-AA38-FC1072117A28}" destId="{1FD09258-6D48-4B3C-8F13-E1934C4B469A}" srcOrd="1" destOrd="0" presId="urn:microsoft.com/office/officeart/2005/8/layout/lProcess2"/>
    <dgm:cxn modelId="{8B12F2C2-4197-47F2-AEB3-755065843623}" type="presParOf" srcId="{6C69CCCB-A118-4797-AA38-FC1072117A28}" destId="{729CB536-AE1A-4149-BFC1-065525CF6307}" srcOrd="2" destOrd="0" presId="urn:microsoft.com/office/officeart/2005/8/layout/lProcess2"/>
    <dgm:cxn modelId="{9D113D92-7DFE-47C7-B255-031F867050A6}" type="presParOf" srcId="{729CB536-AE1A-4149-BFC1-065525CF6307}" destId="{8E2FFD88-9978-4C70-A355-DF0523B7934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D62BFF-F6D4-448E-B84F-9DBC5B6F465D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2B20BBD-F906-42F1-B3D8-A55EEB4F0A4A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/>
            <a:t>1. Получение заявки на перевод.</a:t>
          </a:r>
        </a:p>
      </dgm:t>
    </dgm:pt>
    <dgm:pt modelId="{6EF6F8E0-4E87-4608-8BC0-F1A96812AEA4}" type="parTrans" cxnId="{251FF926-F598-44C6-996B-7D1500441EF2}">
      <dgm:prSet/>
      <dgm:spPr/>
      <dgm:t>
        <a:bodyPr/>
        <a:lstStyle/>
        <a:p>
          <a:endParaRPr lang="ru-RU"/>
        </a:p>
      </dgm:t>
    </dgm:pt>
    <dgm:pt modelId="{66ADBF86-BFD4-45FA-8F0B-31698AD547C8}" type="sibTrans" cxnId="{251FF926-F598-44C6-996B-7D1500441EF2}">
      <dgm:prSet/>
      <dgm:spPr/>
      <dgm:t>
        <a:bodyPr/>
        <a:lstStyle/>
        <a:p>
          <a:endParaRPr lang="ru-RU"/>
        </a:p>
      </dgm:t>
    </dgm:pt>
    <dgm:pt modelId="{71736253-8D9E-44A7-B231-13E504AE99D1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/>
            <a:t>2. Оценка направленных документов.</a:t>
          </a:r>
        </a:p>
      </dgm:t>
    </dgm:pt>
    <dgm:pt modelId="{DC9A6A40-923E-4B16-B469-BCC2D6FAD534}" type="parTrans" cxnId="{C9D28AB5-C679-448B-8673-895C447FC0F0}">
      <dgm:prSet/>
      <dgm:spPr/>
      <dgm:t>
        <a:bodyPr/>
        <a:lstStyle/>
        <a:p>
          <a:endParaRPr lang="ru-RU"/>
        </a:p>
      </dgm:t>
    </dgm:pt>
    <dgm:pt modelId="{14142B97-5B4F-4506-9299-1F1F4A72F1AE}" type="sibTrans" cxnId="{C9D28AB5-C679-448B-8673-895C447FC0F0}">
      <dgm:prSet/>
      <dgm:spPr/>
      <dgm:t>
        <a:bodyPr/>
        <a:lstStyle/>
        <a:p>
          <a:endParaRPr lang="ru-RU"/>
        </a:p>
      </dgm:t>
    </dgm:pt>
    <dgm:pt modelId="{69A7B551-6703-48E5-A7DA-DC12F345B5A6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/>
            <a:t>3. Согласование условий (стоимость, сроки, терминология) и заключение договора на услуги перевода.</a:t>
          </a:r>
        </a:p>
      </dgm:t>
    </dgm:pt>
    <dgm:pt modelId="{7E368803-C683-4EF2-B8F2-C463868432AC}" type="parTrans" cxnId="{0B7FA03B-C6FB-4974-9107-2CAB808E2679}">
      <dgm:prSet/>
      <dgm:spPr/>
      <dgm:t>
        <a:bodyPr/>
        <a:lstStyle/>
        <a:p>
          <a:endParaRPr lang="ru-RU"/>
        </a:p>
      </dgm:t>
    </dgm:pt>
    <dgm:pt modelId="{1535660F-1044-438B-B7C3-15A4AC229DE1}" type="sibTrans" cxnId="{0B7FA03B-C6FB-4974-9107-2CAB808E2679}">
      <dgm:prSet/>
      <dgm:spPr/>
      <dgm:t>
        <a:bodyPr/>
        <a:lstStyle/>
        <a:p>
          <a:endParaRPr lang="ru-RU"/>
        </a:p>
      </dgm:t>
    </dgm:pt>
    <dgm:pt modelId="{B2977D30-5E71-420E-993D-3EF6F3CEA01B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/>
            <a:t>4. Регистрация заявки.</a:t>
          </a:r>
        </a:p>
      </dgm:t>
    </dgm:pt>
    <dgm:pt modelId="{C3F229F2-8425-4881-9735-DE66971545D8}" type="parTrans" cxnId="{38848DA5-1367-4EC6-926F-8EBACE3AC0C0}">
      <dgm:prSet/>
      <dgm:spPr/>
      <dgm:t>
        <a:bodyPr/>
        <a:lstStyle/>
        <a:p>
          <a:endParaRPr lang="ru-RU"/>
        </a:p>
      </dgm:t>
    </dgm:pt>
    <dgm:pt modelId="{4F6B7B05-D3D5-490C-8641-C0144DF2A60E}" type="sibTrans" cxnId="{38848DA5-1367-4EC6-926F-8EBACE3AC0C0}">
      <dgm:prSet/>
      <dgm:spPr/>
      <dgm:t>
        <a:bodyPr/>
        <a:lstStyle/>
        <a:p>
          <a:endParaRPr lang="ru-RU"/>
        </a:p>
      </dgm:t>
    </dgm:pt>
    <dgm:pt modelId="{C8DD88ED-BCF7-4CD4-BBD9-3B29A0CF0157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/>
            <a:t>5. Определение специалиста (штатного</a:t>
          </a:r>
          <a:r>
            <a:rPr lang="en-US" dirty="0"/>
            <a:t>/</a:t>
          </a:r>
          <a:r>
            <a:rPr lang="ru-RU" dirty="0"/>
            <a:t>вне-штатного) для выполнения услуги.</a:t>
          </a:r>
        </a:p>
      </dgm:t>
    </dgm:pt>
    <dgm:pt modelId="{7210FD96-498C-426F-83C1-355A8E99693C}" type="parTrans" cxnId="{312B8910-8547-474A-909F-062541F70A72}">
      <dgm:prSet/>
      <dgm:spPr/>
      <dgm:t>
        <a:bodyPr/>
        <a:lstStyle/>
        <a:p>
          <a:endParaRPr lang="ru-RU"/>
        </a:p>
      </dgm:t>
    </dgm:pt>
    <dgm:pt modelId="{67E992C7-2185-49CF-9B76-30AA106AE3F5}" type="sibTrans" cxnId="{312B8910-8547-474A-909F-062541F70A72}">
      <dgm:prSet/>
      <dgm:spPr/>
      <dgm:t>
        <a:bodyPr/>
        <a:lstStyle/>
        <a:p>
          <a:endParaRPr lang="ru-RU"/>
        </a:p>
      </dgm:t>
    </dgm:pt>
    <dgm:pt modelId="{6651DF26-CEBD-4D5B-B99E-A26E06AC695C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/>
            <a:t>6. Осуществление перевода.</a:t>
          </a:r>
        </a:p>
      </dgm:t>
    </dgm:pt>
    <dgm:pt modelId="{749B0C5C-95F9-46CD-BD97-BB842566D991}" type="parTrans" cxnId="{2C5C0745-1602-4122-BF78-003B8D07B019}">
      <dgm:prSet/>
      <dgm:spPr/>
      <dgm:t>
        <a:bodyPr/>
        <a:lstStyle/>
        <a:p>
          <a:endParaRPr lang="ru-RU"/>
        </a:p>
      </dgm:t>
    </dgm:pt>
    <dgm:pt modelId="{9C62B60E-6750-4791-A1EB-910E61F30A5A}" type="sibTrans" cxnId="{2C5C0745-1602-4122-BF78-003B8D07B019}">
      <dgm:prSet/>
      <dgm:spPr/>
      <dgm:t>
        <a:bodyPr/>
        <a:lstStyle/>
        <a:p>
          <a:endParaRPr lang="ru-RU"/>
        </a:p>
      </dgm:t>
    </dgm:pt>
    <dgm:pt modelId="{131691FA-F53B-40A6-BE88-E1081D437961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/>
            <a:t>7. Печать документа и заверение (при необходимости).</a:t>
          </a:r>
        </a:p>
      </dgm:t>
    </dgm:pt>
    <dgm:pt modelId="{8A9561A7-B742-4978-B2B2-9B1C53DD3E3D}" type="parTrans" cxnId="{F36567F1-8FAE-4811-8312-29F4FE30432C}">
      <dgm:prSet/>
      <dgm:spPr/>
      <dgm:t>
        <a:bodyPr/>
        <a:lstStyle/>
        <a:p>
          <a:endParaRPr lang="ru-RU"/>
        </a:p>
      </dgm:t>
    </dgm:pt>
    <dgm:pt modelId="{2C162F62-F4FC-4410-B0E7-C84C9621DE35}" type="sibTrans" cxnId="{F36567F1-8FAE-4811-8312-29F4FE30432C}">
      <dgm:prSet/>
      <dgm:spPr/>
      <dgm:t>
        <a:bodyPr/>
        <a:lstStyle/>
        <a:p>
          <a:endParaRPr lang="ru-RU"/>
        </a:p>
      </dgm:t>
    </dgm:pt>
    <dgm:pt modelId="{7CC3A583-F814-42E3-AD90-C4F57C1891FC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/>
            <a:t>8. Выставление счета и акта выполненных работ.</a:t>
          </a:r>
        </a:p>
      </dgm:t>
    </dgm:pt>
    <dgm:pt modelId="{73FD01E7-B319-4841-8144-7894DF776959}" type="parTrans" cxnId="{16C20240-0FB5-42CD-83BC-6E50639D5D78}">
      <dgm:prSet/>
      <dgm:spPr/>
      <dgm:t>
        <a:bodyPr/>
        <a:lstStyle/>
        <a:p>
          <a:endParaRPr lang="ru-RU"/>
        </a:p>
      </dgm:t>
    </dgm:pt>
    <dgm:pt modelId="{75122E16-A07F-4DB1-8700-0C4B23162B78}" type="sibTrans" cxnId="{16C20240-0FB5-42CD-83BC-6E50639D5D78}">
      <dgm:prSet/>
      <dgm:spPr/>
      <dgm:t>
        <a:bodyPr/>
        <a:lstStyle/>
        <a:p>
          <a:endParaRPr lang="ru-RU"/>
        </a:p>
      </dgm:t>
    </dgm:pt>
    <dgm:pt modelId="{52A05CBD-BD84-4072-9FF4-5B2BBA7135A1}" type="pres">
      <dgm:prSet presAssocID="{2ED62BFF-F6D4-448E-B84F-9DBC5B6F465D}" presName="linear" presStyleCnt="0">
        <dgm:presLayoutVars>
          <dgm:animLvl val="lvl"/>
          <dgm:resizeHandles val="exact"/>
        </dgm:presLayoutVars>
      </dgm:prSet>
      <dgm:spPr/>
    </dgm:pt>
    <dgm:pt modelId="{51E99D16-767C-4551-953A-B521344CF7EF}" type="pres">
      <dgm:prSet presAssocID="{12B20BBD-F906-42F1-B3D8-A55EEB4F0A4A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3D697D75-60DA-49DF-BFA9-DF25597D5631}" type="pres">
      <dgm:prSet presAssocID="{66ADBF86-BFD4-45FA-8F0B-31698AD547C8}" presName="spacer" presStyleCnt="0"/>
      <dgm:spPr/>
    </dgm:pt>
    <dgm:pt modelId="{01D6AA79-E6B9-47D9-ACBD-60861D433743}" type="pres">
      <dgm:prSet presAssocID="{71736253-8D9E-44A7-B231-13E504AE99D1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D12983B5-CF4E-4CAB-9CC5-2AA6381E91FB}" type="pres">
      <dgm:prSet presAssocID="{14142B97-5B4F-4506-9299-1F1F4A72F1AE}" presName="spacer" presStyleCnt="0"/>
      <dgm:spPr/>
    </dgm:pt>
    <dgm:pt modelId="{431E3A98-F765-4C04-A5AA-13D3DEC7C66A}" type="pres">
      <dgm:prSet presAssocID="{69A7B551-6703-48E5-A7DA-DC12F345B5A6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8F9F3E6F-7127-4267-8881-DCF0957460B1}" type="pres">
      <dgm:prSet presAssocID="{1535660F-1044-438B-B7C3-15A4AC229DE1}" presName="spacer" presStyleCnt="0"/>
      <dgm:spPr/>
    </dgm:pt>
    <dgm:pt modelId="{FEFA36C4-3F1D-44D6-B080-C66DEF8568E4}" type="pres">
      <dgm:prSet presAssocID="{B2977D30-5E71-420E-993D-3EF6F3CEA01B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3E60E733-3700-4B98-BB0C-CD3DB354141A}" type="pres">
      <dgm:prSet presAssocID="{4F6B7B05-D3D5-490C-8641-C0144DF2A60E}" presName="spacer" presStyleCnt="0"/>
      <dgm:spPr/>
    </dgm:pt>
    <dgm:pt modelId="{3E6E7497-274C-4AEC-A1BA-9FDBF3E336D9}" type="pres">
      <dgm:prSet presAssocID="{C8DD88ED-BCF7-4CD4-BBD9-3B29A0CF0157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A41D173E-B285-43F1-BD35-CF61780E5EA3}" type="pres">
      <dgm:prSet presAssocID="{67E992C7-2185-49CF-9B76-30AA106AE3F5}" presName="spacer" presStyleCnt="0"/>
      <dgm:spPr/>
    </dgm:pt>
    <dgm:pt modelId="{DAABC25A-21E7-4A36-84C7-78F9580C29C3}" type="pres">
      <dgm:prSet presAssocID="{6651DF26-CEBD-4D5B-B99E-A26E06AC695C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F2F169D2-305C-441B-9006-6CA7A79BF4D5}" type="pres">
      <dgm:prSet presAssocID="{9C62B60E-6750-4791-A1EB-910E61F30A5A}" presName="spacer" presStyleCnt="0"/>
      <dgm:spPr/>
    </dgm:pt>
    <dgm:pt modelId="{4CF0F332-DC28-487F-A5B8-39A737658D54}" type="pres">
      <dgm:prSet presAssocID="{131691FA-F53B-40A6-BE88-E1081D437961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9DA89367-78FE-4CC9-BC3A-23ACE041A6E6}" type="pres">
      <dgm:prSet presAssocID="{2C162F62-F4FC-4410-B0E7-C84C9621DE35}" presName="spacer" presStyleCnt="0"/>
      <dgm:spPr/>
    </dgm:pt>
    <dgm:pt modelId="{44F58B72-F312-43AA-B0CD-D3CB95ECE3DB}" type="pres">
      <dgm:prSet presAssocID="{7CC3A583-F814-42E3-AD90-C4F57C1891FC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312B8910-8547-474A-909F-062541F70A72}" srcId="{2ED62BFF-F6D4-448E-B84F-9DBC5B6F465D}" destId="{C8DD88ED-BCF7-4CD4-BBD9-3B29A0CF0157}" srcOrd="4" destOrd="0" parTransId="{7210FD96-498C-426F-83C1-355A8E99693C}" sibTransId="{67E992C7-2185-49CF-9B76-30AA106AE3F5}"/>
    <dgm:cxn modelId="{251FF926-F598-44C6-996B-7D1500441EF2}" srcId="{2ED62BFF-F6D4-448E-B84F-9DBC5B6F465D}" destId="{12B20BBD-F906-42F1-B3D8-A55EEB4F0A4A}" srcOrd="0" destOrd="0" parTransId="{6EF6F8E0-4E87-4608-8BC0-F1A96812AEA4}" sibTransId="{66ADBF86-BFD4-45FA-8F0B-31698AD547C8}"/>
    <dgm:cxn modelId="{011D1E27-345A-41EF-A820-6F19F368B6B5}" type="presOf" srcId="{C8DD88ED-BCF7-4CD4-BBD9-3B29A0CF0157}" destId="{3E6E7497-274C-4AEC-A1BA-9FDBF3E336D9}" srcOrd="0" destOrd="0" presId="urn:microsoft.com/office/officeart/2005/8/layout/vList2"/>
    <dgm:cxn modelId="{2344F634-9F66-4A6F-9A51-D26ECB1C4D4E}" type="presOf" srcId="{6651DF26-CEBD-4D5B-B99E-A26E06AC695C}" destId="{DAABC25A-21E7-4A36-84C7-78F9580C29C3}" srcOrd="0" destOrd="0" presId="urn:microsoft.com/office/officeart/2005/8/layout/vList2"/>
    <dgm:cxn modelId="{0B7FA03B-C6FB-4974-9107-2CAB808E2679}" srcId="{2ED62BFF-F6D4-448E-B84F-9DBC5B6F465D}" destId="{69A7B551-6703-48E5-A7DA-DC12F345B5A6}" srcOrd="2" destOrd="0" parTransId="{7E368803-C683-4EF2-B8F2-C463868432AC}" sibTransId="{1535660F-1044-438B-B7C3-15A4AC229DE1}"/>
    <dgm:cxn modelId="{6029DC3C-84B8-4A6C-91A5-E1DF9ACC118B}" type="presOf" srcId="{71736253-8D9E-44A7-B231-13E504AE99D1}" destId="{01D6AA79-E6B9-47D9-ACBD-60861D433743}" srcOrd="0" destOrd="0" presId="urn:microsoft.com/office/officeart/2005/8/layout/vList2"/>
    <dgm:cxn modelId="{16C20240-0FB5-42CD-83BC-6E50639D5D78}" srcId="{2ED62BFF-F6D4-448E-B84F-9DBC5B6F465D}" destId="{7CC3A583-F814-42E3-AD90-C4F57C1891FC}" srcOrd="7" destOrd="0" parTransId="{73FD01E7-B319-4841-8144-7894DF776959}" sibTransId="{75122E16-A07F-4DB1-8700-0C4B23162B78}"/>
    <dgm:cxn modelId="{2C5C0745-1602-4122-BF78-003B8D07B019}" srcId="{2ED62BFF-F6D4-448E-B84F-9DBC5B6F465D}" destId="{6651DF26-CEBD-4D5B-B99E-A26E06AC695C}" srcOrd="5" destOrd="0" parTransId="{749B0C5C-95F9-46CD-BD97-BB842566D991}" sibTransId="{9C62B60E-6750-4791-A1EB-910E61F30A5A}"/>
    <dgm:cxn modelId="{873BD957-765C-4A47-B327-A714FA632D94}" type="presOf" srcId="{7CC3A583-F814-42E3-AD90-C4F57C1891FC}" destId="{44F58B72-F312-43AA-B0CD-D3CB95ECE3DB}" srcOrd="0" destOrd="0" presId="urn:microsoft.com/office/officeart/2005/8/layout/vList2"/>
    <dgm:cxn modelId="{40AD4387-AE14-47C1-9D27-E3A836BA7FD0}" type="presOf" srcId="{2ED62BFF-F6D4-448E-B84F-9DBC5B6F465D}" destId="{52A05CBD-BD84-4072-9FF4-5B2BBA7135A1}" srcOrd="0" destOrd="0" presId="urn:microsoft.com/office/officeart/2005/8/layout/vList2"/>
    <dgm:cxn modelId="{9A53658C-906D-4D61-9BA4-CF4DB4330F8E}" type="presOf" srcId="{12B20BBD-F906-42F1-B3D8-A55EEB4F0A4A}" destId="{51E99D16-767C-4551-953A-B521344CF7EF}" srcOrd="0" destOrd="0" presId="urn:microsoft.com/office/officeart/2005/8/layout/vList2"/>
    <dgm:cxn modelId="{0819F5A1-8C4B-4570-AC2E-5B3A633B1A04}" type="presOf" srcId="{131691FA-F53B-40A6-BE88-E1081D437961}" destId="{4CF0F332-DC28-487F-A5B8-39A737658D54}" srcOrd="0" destOrd="0" presId="urn:microsoft.com/office/officeart/2005/8/layout/vList2"/>
    <dgm:cxn modelId="{38848DA5-1367-4EC6-926F-8EBACE3AC0C0}" srcId="{2ED62BFF-F6D4-448E-B84F-9DBC5B6F465D}" destId="{B2977D30-5E71-420E-993D-3EF6F3CEA01B}" srcOrd="3" destOrd="0" parTransId="{C3F229F2-8425-4881-9735-DE66971545D8}" sibTransId="{4F6B7B05-D3D5-490C-8641-C0144DF2A60E}"/>
    <dgm:cxn modelId="{C9D28AB5-C679-448B-8673-895C447FC0F0}" srcId="{2ED62BFF-F6D4-448E-B84F-9DBC5B6F465D}" destId="{71736253-8D9E-44A7-B231-13E504AE99D1}" srcOrd="1" destOrd="0" parTransId="{DC9A6A40-923E-4B16-B469-BCC2D6FAD534}" sibTransId="{14142B97-5B4F-4506-9299-1F1F4A72F1AE}"/>
    <dgm:cxn modelId="{94A7CCC6-62F3-4F76-AEA2-E51BA9B37E6E}" type="presOf" srcId="{B2977D30-5E71-420E-993D-3EF6F3CEA01B}" destId="{FEFA36C4-3F1D-44D6-B080-C66DEF8568E4}" srcOrd="0" destOrd="0" presId="urn:microsoft.com/office/officeart/2005/8/layout/vList2"/>
    <dgm:cxn modelId="{C05793E0-9370-4606-AFB8-9E2132FE54A9}" type="presOf" srcId="{69A7B551-6703-48E5-A7DA-DC12F345B5A6}" destId="{431E3A98-F765-4C04-A5AA-13D3DEC7C66A}" srcOrd="0" destOrd="0" presId="urn:microsoft.com/office/officeart/2005/8/layout/vList2"/>
    <dgm:cxn modelId="{F36567F1-8FAE-4811-8312-29F4FE30432C}" srcId="{2ED62BFF-F6D4-448E-B84F-9DBC5B6F465D}" destId="{131691FA-F53B-40A6-BE88-E1081D437961}" srcOrd="6" destOrd="0" parTransId="{8A9561A7-B742-4978-B2B2-9B1C53DD3E3D}" sibTransId="{2C162F62-F4FC-4410-B0E7-C84C9621DE35}"/>
    <dgm:cxn modelId="{E7B2706F-74F8-40C9-A3C8-628458BF7084}" type="presParOf" srcId="{52A05CBD-BD84-4072-9FF4-5B2BBA7135A1}" destId="{51E99D16-767C-4551-953A-B521344CF7EF}" srcOrd="0" destOrd="0" presId="urn:microsoft.com/office/officeart/2005/8/layout/vList2"/>
    <dgm:cxn modelId="{D791B83A-5B71-4676-85C6-0F7A6DAB05AE}" type="presParOf" srcId="{52A05CBD-BD84-4072-9FF4-5B2BBA7135A1}" destId="{3D697D75-60DA-49DF-BFA9-DF25597D5631}" srcOrd="1" destOrd="0" presId="urn:microsoft.com/office/officeart/2005/8/layout/vList2"/>
    <dgm:cxn modelId="{64B3E9A0-C8D2-4E84-8EB9-E2D21FFCB71A}" type="presParOf" srcId="{52A05CBD-BD84-4072-9FF4-5B2BBA7135A1}" destId="{01D6AA79-E6B9-47D9-ACBD-60861D433743}" srcOrd="2" destOrd="0" presId="urn:microsoft.com/office/officeart/2005/8/layout/vList2"/>
    <dgm:cxn modelId="{183399AF-8BBB-47E8-A0B2-2016109F4B93}" type="presParOf" srcId="{52A05CBD-BD84-4072-9FF4-5B2BBA7135A1}" destId="{D12983B5-CF4E-4CAB-9CC5-2AA6381E91FB}" srcOrd="3" destOrd="0" presId="urn:microsoft.com/office/officeart/2005/8/layout/vList2"/>
    <dgm:cxn modelId="{221F368C-033F-4FA9-893A-3BCED17461DA}" type="presParOf" srcId="{52A05CBD-BD84-4072-9FF4-5B2BBA7135A1}" destId="{431E3A98-F765-4C04-A5AA-13D3DEC7C66A}" srcOrd="4" destOrd="0" presId="urn:microsoft.com/office/officeart/2005/8/layout/vList2"/>
    <dgm:cxn modelId="{7C330E41-ACC6-4CCB-8A3E-F823E64460A3}" type="presParOf" srcId="{52A05CBD-BD84-4072-9FF4-5B2BBA7135A1}" destId="{8F9F3E6F-7127-4267-8881-DCF0957460B1}" srcOrd="5" destOrd="0" presId="urn:microsoft.com/office/officeart/2005/8/layout/vList2"/>
    <dgm:cxn modelId="{84D084E4-926C-40C9-A2CC-EF2C85D37C4A}" type="presParOf" srcId="{52A05CBD-BD84-4072-9FF4-5B2BBA7135A1}" destId="{FEFA36C4-3F1D-44D6-B080-C66DEF8568E4}" srcOrd="6" destOrd="0" presId="urn:microsoft.com/office/officeart/2005/8/layout/vList2"/>
    <dgm:cxn modelId="{28275825-9F21-48EE-AAD1-F60D8DF0AD73}" type="presParOf" srcId="{52A05CBD-BD84-4072-9FF4-5B2BBA7135A1}" destId="{3E60E733-3700-4B98-BB0C-CD3DB354141A}" srcOrd="7" destOrd="0" presId="urn:microsoft.com/office/officeart/2005/8/layout/vList2"/>
    <dgm:cxn modelId="{972B93CC-53B1-431E-B1B1-F993EE995E49}" type="presParOf" srcId="{52A05CBD-BD84-4072-9FF4-5B2BBA7135A1}" destId="{3E6E7497-274C-4AEC-A1BA-9FDBF3E336D9}" srcOrd="8" destOrd="0" presId="urn:microsoft.com/office/officeart/2005/8/layout/vList2"/>
    <dgm:cxn modelId="{4AD2A413-D625-498A-80CD-68DA8F8C9021}" type="presParOf" srcId="{52A05CBD-BD84-4072-9FF4-5B2BBA7135A1}" destId="{A41D173E-B285-43F1-BD35-CF61780E5EA3}" srcOrd="9" destOrd="0" presId="urn:microsoft.com/office/officeart/2005/8/layout/vList2"/>
    <dgm:cxn modelId="{23D17D0B-F84D-42B5-B01B-5CCDACED9B7A}" type="presParOf" srcId="{52A05CBD-BD84-4072-9FF4-5B2BBA7135A1}" destId="{DAABC25A-21E7-4A36-84C7-78F9580C29C3}" srcOrd="10" destOrd="0" presId="urn:microsoft.com/office/officeart/2005/8/layout/vList2"/>
    <dgm:cxn modelId="{74982BF8-CFBA-4041-9EA7-87BD1BE3D586}" type="presParOf" srcId="{52A05CBD-BD84-4072-9FF4-5B2BBA7135A1}" destId="{F2F169D2-305C-441B-9006-6CA7A79BF4D5}" srcOrd="11" destOrd="0" presId="urn:microsoft.com/office/officeart/2005/8/layout/vList2"/>
    <dgm:cxn modelId="{D42D0B3D-EBB1-494A-A69D-65EDF65990A6}" type="presParOf" srcId="{52A05CBD-BD84-4072-9FF4-5B2BBA7135A1}" destId="{4CF0F332-DC28-487F-A5B8-39A737658D54}" srcOrd="12" destOrd="0" presId="urn:microsoft.com/office/officeart/2005/8/layout/vList2"/>
    <dgm:cxn modelId="{86703C49-2151-4EB3-8DFB-C47F75625C85}" type="presParOf" srcId="{52A05CBD-BD84-4072-9FF4-5B2BBA7135A1}" destId="{9DA89367-78FE-4CC9-BC3A-23ACE041A6E6}" srcOrd="13" destOrd="0" presId="urn:microsoft.com/office/officeart/2005/8/layout/vList2"/>
    <dgm:cxn modelId="{E3147E83-1F2C-4EDA-92F8-958AE2CDCCD4}" type="presParOf" srcId="{52A05CBD-BD84-4072-9FF4-5B2BBA7135A1}" destId="{44F58B72-F312-43AA-B0CD-D3CB95ECE3DB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40097E-2A61-4DC7-AF25-6D6B878BD668}" type="doc">
      <dgm:prSet loTypeId="urn:microsoft.com/office/officeart/2005/8/layout/hList1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C9DD1BAF-5688-4668-9AC0-3A2CCDAC6834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>
              <a:solidFill>
                <a:srgbClr val="5B9BD5"/>
              </a:solidFill>
            </a:rPr>
            <a:t>Проверка надежности иностранных контрагентов</a:t>
          </a:r>
        </a:p>
      </dgm:t>
    </dgm:pt>
    <dgm:pt modelId="{BEFEE389-83F1-4212-90F5-1ED9E14ED9A4}" type="parTrans" cxnId="{671351D6-185C-41AB-B6CF-7CCB85C1CFBA}">
      <dgm:prSet/>
      <dgm:spPr/>
      <dgm:t>
        <a:bodyPr/>
        <a:lstStyle/>
        <a:p>
          <a:endParaRPr lang="ru-RU"/>
        </a:p>
      </dgm:t>
    </dgm:pt>
    <dgm:pt modelId="{69E2660E-2D2F-4ACA-A6BE-CB54C4839328}" type="sibTrans" cxnId="{671351D6-185C-41AB-B6CF-7CCB85C1CFBA}">
      <dgm:prSet/>
      <dgm:spPr/>
      <dgm:t>
        <a:bodyPr/>
        <a:lstStyle/>
        <a:p>
          <a:endParaRPr lang="ru-RU"/>
        </a:p>
      </dgm:t>
    </dgm:pt>
    <dgm:pt modelId="{D2F2A36B-E3EC-4C70-9A82-A1F19FFCD154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>
              <a:solidFill>
                <a:srgbClr val="5B9BD5"/>
              </a:solidFill>
            </a:rPr>
            <a:t>Поиск партнеров за рубежом</a:t>
          </a:r>
        </a:p>
      </dgm:t>
    </dgm:pt>
    <dgm:pt modelId="{ECC3B5F4-91E3-4A67-ADE2-F4F5CB3B5E92}" type="parTrans" cxnId="{1A4903B9-89C4-4BC6-8B17-A06934012613}">
      <dgm:prSet/>
      <dgm:spPr/>
      <dgm:t>
        <a:bodyPr/>
        <a:lstStyle/>
        <a:p>
          <a:endParaRPr lang="ru-RU"/>
        </a:p>
      </dgm:t>
    </dgm:pt>
    <dgm:pt modelId="{FEAC6E65-91B1-43E7-A4A8-4AC0CD70C588}" type="sibTrans" cxnId="{1A4903B9-89C4-4BC6-8B17-A06934012613}">
      <dgm:prSet/>
      <dgm:spPr/>
      <dgm:t>
        <a:bodyPr/>
        <a:lstStyle/>
        <a:p>
          <a:endParaRPr lang="ru-RU"/>
        </a:p>
      </dgm:t>
    </dgm:pt>
    <dgm:pt modelId="{AA66B037-A233-483C-A694-93B03565F5FF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>
              <a:solidFill>
                <a:srgbClr val="5B9BD5"/>
              </a:solidFill>
            </a:rPr>
            <a:t>Установление контактов для целей организации деловых поездок и бизнес-миссий</a:t>
          </a:r>
        </a:p>
      </dgm:t>
    </dgm:pt>
    <dgm:pt modelId="{37B965B0-13DA-4626-8950-AC3BC35DBB21}" type="parTrans" cxnId="{05EC3BB8-9138-4DAA-B265-2D9674E6516C}">
      <dgm:prSet/>
      <dgm:spPr/>
      <dgm:t>
        <a:bodyPr/>
        <a:lstStyle/>
        <a:p>
          <a:endParaRPr lang="ru-RU"/>
        </a:p>
      </dgm:t>
    </dgm:pt>
    <dgm:pt modelId="{D6FB3D09-3B77-45FE-81FA-578A8F5D8B74}" type="sibTrans" cxnId="{05EC3BB8-9138-4DAA-B265-2D9674E6516C}">
      <dgm:prSet/>
      <dgm:spPr/>
      <dgm:t>
        <a:bodyPr/>
        <a:lstStyle/>
        <a:p>
          <a:endParaRPr lang="ru-RU"/>
        </a:p>
      </dgm:t>
    </dgm:pt>
    <dgm:pt modelId="{58CD79B9-657C-487C-920E-0F451DEEFA74}" type="pres">
      <dgm:prSet presAssocID="{D340097E-2A61-4DC7-AF25-6D6B878BD668}" presName="Name0" presStyleCnt="0">
        <dgm:presLayoutVars>
          <dgm:dir/>
          <dgm:animLvl val="lvl"/>
          <dgm:resizeHandles val="exact"/>
        </dgm:presLayoutVars>
      </dgm:prSet>
      <dgm:spPr/>
    </dgm:pt>
    <dgm:pt modelId="{4C818742-3852-413F-A6FF-BE59D03AC8EE}" type="pres">
      <dgm:prSet presAssocID="{C9DD1BAF-5688-4668-9AC0-3A2CCDAC6834}" presName="composite" presStyleCnt="0"/>
      <dgm:spPr/>
    </dgm:pt>
    <dgm:pt modelId="{A64112DD-855E-46B5-AB74-E2F77597AA45}" type="pres">
      <dgm:prSet presAssocID="{C9DD1BAF-5688-4668-9AC0-3A2CCDAC6834}" presName="parTx" presStyleLbl="alignNode1" presStyleIdx="0" presStyleCnt="3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</dgm:pt>
    <dgm:pt modelId="{1315F0A2-85BD-42E2-BF5C-6745903CE3B2}" type="pres">
      <dgm:prSet presAssocID="{C9DD1BAF-5688-4668-9AC0-3A2CCDAC6834}" presName="desTx" presStyleLbl="alignAccFollowNode1" presStyleIdx="0" presStyleCnt="3">
        <dgm:presLayoutVars>
          <dgm:bulletEnabled val="1"/>
        </dgm:presLayoutVars>
      </dgm:prSet>
      <dgm:spPr>
        <a:ln>
          <a:noFill/>
        </a:ln>
      </dgm:spPr>
    </dgm:pt>
    <dgm:pt modelId="{A8C9F34A-E32D-40DC-B3AF-5BD8AC549804}" type="pres">
      <dgm:prSet presAssocID="{69E2660E-2D2F-4ACA-A6BE-CB54C4839328}" presName="space" presStyleCnt="0"/>
      <dgm:spPr/>
    </dgm:pt>
    <dgm:pt modelId="{5B3348BA-3358-44D8-9F6E-0BA4E4F583B7}" type="pres">
      <dgm:prSet presAssocID="{D2F2A36B-E3EC-4C70-9A82-A1F19FFCD154}" presName="composite" presStyleCnt="0"/>
      <dgm:spPr/>
    </dgm:pt>
    <dgm:pt modelId="{9A2EE8D4-EA46-47AF-B36D-EA9B7E25564A}" type="pres">
      <dgm:prSet presAssocID="{D2F2A36B-E3EC-4C70-9A82-A1F19FFCD154}" presName="parTx" presStyleLbl="alignNode1" presStyleIdx="1" presStyleCnt="3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</dgm:pt>
    <dgm:pt modelId="{781ACAC3-1F22-4D47-8648-98DA7B111B83}" type="pres">
      <dgm:prSet presAssocID="{D2F2A36B-E3EC-4C70-9A82-A1F19FFCD154}" presName="desTx" presStyleLbl="alignAccFollowNode1" presStyleIdx="1" presStyleCnt="3">
        <dgm:presLayoutVars>
          <dgm:bulletEnabled val="1"/>
        </dgm:presLayoutVars>
      </dgm:prSet>
      <dgm:spPr>
        <a:ln>
          <a:noFill/>
        </a:ln>
      </dgm:spPr>
    </dgm:pt>
    <dgm:pt modelId="{2BB2175C-580D-42BA-B28B-D064C877FCDD}" type="pres">
      <dgm:prSet presAssocID="{FEAC6E65-91B1-43E7-A4A8-4AC0CD70C588}" presName="space" presStyleCnt="0"/>
      <dgm:spPr/>
    </dgm:pt>
    <dgm:pt modelId="{E3769D7A-7BA1-4891-862B-F940BC0B6D6C}" type="pres">
      <dgm:prSet presAssocID="{AA66B037-A233-483C-A694-93B03565F5FF}" presName="composite" presStyleCnt="0"/>
      <dgm:spPr/>
    </dgm:pt>
    <dgm:pt modelId="{5FB6E02D-4371-4430-9F86-0B073DB26D51}" type="pres">
      <dgm:prSet presAssocID="{AA66B037-A233-483C-A694-93B03565F5FF}" presName="parTx" presStyleLbl="alignNode1" presStyleIdx="2" presStyleCnt="3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</dgm:pt>
    <dgm:pt modelId="{E1C31A29-277B-4AB7-B04A-A9298A2E0110}" type="pres">
      <dgm:prSet presAssocID="{AA66B037-A233-483C-A694-93B03565F5FF}" presName="desTx" presStyleLbl="alignAccFollowNode1" presStyleIdx="2" presStyleCnt="3">
        <dgm:presLayoutVars>
          <dgm:bulletEnabled val="1"/>
        </dgm:presLayoutVars>
      </dgm:prSet>
      <dgm:spPr>
        <a:ln>
          <a:noFill/>
        </a:ln>
      </dgm:spPr>
    </dgm:pt>
  </dgm:ptLst>
  <dgm:cxnLst>
    <dgm:cxn modelId="{F23FDD22-17DB-4A6F-AF2C-7EB22CEA3666}" type="presOf" srcId="{C9DD1BAF-5688-4668-9AC0-3A2CCDAC6834}" destId="{A64112DD-855E-46B5-AB74-E2F77597AA45}" srcOrd="0" destOrd="0" presId="urn:microsoft.com/office/officeart/2005/8/layout/hList1"/>
    <dgm:cxn modelId="{C8FBB472-C959-4A41-B36C-8696F1617815}" type="presOf" srcId="{AA66B037-A233-483C-A694-93B03565F5FF}" destId="{5FB6E02D-4371-4430-9F86-0B073DB26D51}" srcOrd="0" destOrd="0" presId="urn:microsoft.com/office/officeart/2005/8/layout/hList1"/>
    <dgm:cxn modelId="{F6B44775-F9B2-4874-8479-FCA213612469}" type="presOf" srcId="{D2F2A36B-E3EC-4C70-9A82-A1F19FFCD154}" destId="{9A2EE8D4-EA46-47AF-B36D-EA9B7E25564A}" srcOrd="0" destOrd="0" presId="urn:microsoft.com/office/officeart/2005/8/layout/hList1"/>
    <dgm:cxn modelId="{F5E10357-8270-4A2E-BC51-2240F981812C}" type="presOf" srcId="{D340097E-2A61-4DC7-AF25-6D6B878BD668}" destId="{58CD79B9-657C-487C-920E-0F451DEEFA74}" srcOrd="0" destOrd="0" presId="urn:microsoft.com/office/officeart/2005/8/layout/hList1"/>
    <dgm:cxn modelId="{05EC3BB8-9138-4DAA-B265-2D9674E6516C}" srcId="{D340097E-2A61-4DC7-AF25-6D6B878BD668}" destId="{AA66B037-A233-483C-A694-93B03565F5FF}" srcOrd="2" destOrd="0" parTransId="{37B965B0-13DA-4626-8950-AC3BC35DBB21}" sibTransId="{D6FB3D09-3B77-45FE-81FA-578A8F5D8B74}"/>
    <dgm:cxn modelId="{1A4903B9-89C4-4BC6-8B17-A06934012613}" srcId="{D340097E-2A61-4DC7-AF25-6D6B878BD668}" destId="{D2F2A36B-E3EC-4C70-9A82-A1F19FFCD154}" srcOrd="1" destOrd="0" parTransId="{ECC3B5F4-91E3-4A67-ADE2-F4F5CB3B5E92}" sibTransId="{FEAC6E65-91B1-43E7-A4A8-4AC0CD70C588}"/>
    <dgm:cxn modelId="{671351D6-185C-41AB-B6CF-7CCB85C1CFBA}" srcId="{D340097E-2A61-4DC7-AF25-6D6B878BD668}" destId="{C9DD1BAF-5688-4668-9AC0-3A2CCDAC6834}" srcOrd="0" destOrd="0" parTransId="{BEFEE389-83F1-4212-90F5-1ED9E14ED9A4}" sibTransId="{69E2660E-2D2F-4ACA-A6BE-CB54C4839328}"/>
    <dgm:cxn modelId="{0F1F561F-C8AA-4820-BA04-621B8D4E79C1}" type="presParOf" srcId="{58CD79B9-657C-487C-920E-0F451DEEFA74}" destId="{4C818742-3852-413F-A6FF-BE59D03AC8EE}" srcOrd="0" destOrd="0" presId="urn:microsoft.com/office/officeart/2005/8/layout/hList1"/>
    <dgm:cxn modelId="{F717D2E2-256F-4983-A453-AA95CB545D55}" type="presParOf" srcId="{4C818742-3852-413F-A6FF-BE59D03AC8EE}" destId="{A64112DD-855E-46B5-AB74-E2F77597AA45}" srcOrd="0" destOrd="0" presId="urn:microsoft.com/office/officeart/2005/8/layout/hList1"/>
    <dgm:cxn modelId="{1FFA33AA-A445-4C34-B714-C9F69A6FB838}" type="presParOf" srcId="{4C818742-3852-413F-A6FF-BE59D03AC8EE}" destId="{1315F0A2-85BD-42E2-BF5C-6745903CE3B2}" srcOrd="1" destOrd="0" presId="urn:microsoft.com/office/officeart/2005/8/layout/hList1"/>
    <dgm:cxn modelId="{B785D709-85E2-4225-919E-03567E0CE53A}" type="presParOf" srcId="{58CD79B9-657C-487C-920E-0F451DEEFA74}" destId="{A8C9F34A-E32D-40DC-B3AF-5BD8AC549804}" srcOrd="1" destOrd="0" presId="urn:microsoft.com/office/officeart/2005/8/layout/hList1"/>
    <dgm:cxn modelId="{6B27274B-BDCD-4121-B181-E9B70B333BA3}" type="presParOf" srcId="{58CD79B9-657C-487C-920E-0F451DEEFA74}" destId="{5B3348BA-3358-44D8-9F6E-0BA4E4F583B7}" srcOrd="2" destOrd="0" presId="urn:microsoft.com/office/officeart/2005/8/layout/hList1"/>
    <dgm:cxn modelId="{6929269C-1DF1-4133-8D3E-D523A09DFD3E}" type="presParOf" srcId="{5B3348BA-3358-44D8-9F6E-0BA4E4F583B7}" destId="{9A2EE8D4-EA46-47AF-B36D-EA9B7E25564A}" srcOrd="0" destOrd="0" presId="urn:microsoft.com/office/officeart/2005/8/layout/hList1"/>
    <dgm:cxn modelId="{F7ABE356-A1C5-4F0B-BE53-7C0ABB495992}" type="presParOf" srcId="{5B3348BA-3358-44D8-9F6E-0BA4E4F583B7}" destId="{781ACAC3-1F22-4D47-8648-98DA7B111B83}" srcOrd="1" destOrd="0" presId="urn:microsoft.com/office/officeart/2005/8/layout/hList1"/>
    <dgm:cxn modelId="{E5F2572C-4B6E-429A-9B44-9645DCDDBF39}" type="presParOf" srcId="{58CD79B9-657C-487C-920E-0F451DEEFA74}" destId="{2BB2175C-580D-42BA-B28B-D064C877FCDD}" srcOrd="3" destOrd="0" presId="urn:microsoft.com/office/officeart/2005/8/layout/hList1"/>
    <dgm:cxn modelId="{6AE57529-D75C-4B67-87B1-A4F0EF40D27E}" type="presParOf" srcId="{58CD79B9-657C-487C-920E-0F451DEEFA74}" destId="{E3769D7A-7BA1-4891-862B-F940BC0B6D6C}" srcOrd="4" destOrd="0" presId="urn:microsoft.com/office/officeart/2005/8/layout/hList1"/>
    <dgm:cxn modelId="{C36B7F8F-9940-4B7D-A3CA-378170CCED87}" type="presParOf" srcId="{E3769D7A-7BA1-4891-862B-F940BC0B6D6C}" destId="{5FB6E02D-4371-4430-9F86-0B073DB26D51}" srcOrd="0" destOrd="0" presId="urn:microsoft.com/office/officeart/2005/8/layout/hList1"/>
    <dgm:cxn modelId="{571ED43E-9272-4E59-9319-BDA008990A73}" type="presParOf" srcId="{E3769D7A-7BA1-4891-862B-F940BC0B6D6C}" destId="{E1C31A29-277B-4AB7-B04A-A9298A2E011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8F0B1E-5468-4599-A299-8F71FE4945BF}" type="doc">
      <dgm:prSet loTypeId="urn:microsoft.com/office/officeart/2005/8/layout/vProcess5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4A6B8D26-053E-4C31-BB4A-EBA7ED37C7AC}">
      <dgm:prSet phldrT="[Текст]"/>
      <dgm:spPr/>
      <dgm:t>
        <a:bodyPr/>
        <a:lstStyle/>
        <a:p>
          <a:r>
            <a:rPr lang="ru-RU" dirty="0"/>
            <a:t>Получение производственного заказа</a:t>
          </a:r>
        </a:p>
      </dgm:t>
    </dgm:pt>
    <dgm:pt modelId="{3C2A5F17-CF44-4050-AC15-1BA2AD7D5D86}" type="parTrans" cxnId="{8A4B4ABD-F2B7-461F-87ED-7DA08F384AEC}">
      <dgm:prSet/>
      <dgm:spPr/>
      <dgm:t>
        <a:bodyPr/>
        <a:lstStyle/>
        <a:p>
          <a:endParaRPr lang="ru-RU"/>
        </a:p>
      </dgm:t>
    </dgm:pt>
    <dgm:pt modelId="{8CD1A87F-F85F-46A4-A110-2EEBF6DBF94F}" type="sibTrans" cxnId="{8A4B4ABD-F2B7-461F-87ED-7DA08F384AEC}">
      <dgm:prSet/>
      <dgm:spPr/>
      <dgm:t>
        <a:bodyPr/>
        <a:lstStyle/>
        <a:p>
          <a:endParaRPr lang="ru-RU"/>
        </a:p>
      </dgm:t>
    </dgm:pt>
    <dgm:pt modelId="{A5288675-42EB-4164-BF79-DE65202D7C96}">
      <dgm:prSet phldrT="[Текст]"/>
      <dgm:spPr/>
      <dgm:t>
        <a:bodyPr/>
        <a:lstStyle/>
        <a:p>
          <a:r>
            <a:rPr lang="ru-RU" dirty="0"/>
            <a:t>Направление производственного заказа в центры </a:t>
          </a:r>
          <a:r>
            <a:rPr lang="ru-RU" dirty="0" err="1"/>
            <a:t>субкотрактации</a:t>
          </a:r>
          <a:r>
            <a:rPr lang="ru-RU" dirty="0"/>
            <a:t> России</a:t>
          </a:r>
        </a:p>
      </dgm:t>
    </dgm:pt>
    <dgm:pt modelId="{C8193B59-8C48-4610-8552-3513EFF15FFF}" type="parTrans" cxnId="{54D1522D-BA93-4180-9957-284EC8CA72BB}">
      <dgm:prSet/>
      <dgm:spPr/>
      <dgm:t>
        <a:bodyPr/>
        <a:lstStyle/>
        <a:p>
          <a:endParaRPr lang="ru-RU"/>
        </a:p>
      </dgm:t>
    </dgm:pt>
    <dgm:pt modelId="{CB0CAD1F-A08E-4548-A115-586A99B56737}" type="sibTrans" cxnId="{54D1522D-BA93-4180-9957-284EC8CA72BB}">
      <dgm:prSet/>
      <dgm:spPr/>
      <dgm:t>
        <a:bodyPr/>
        <a:lstStyle/>
        <a:p>
          <a:endParaRPr lang="ru-RU"/>
        </a:p>
      </dgm:t>
    </dgm:pt>
    <dgm:pt modelId="{31FED5A4-DD39-4F58-B3A8-42602F7154A4}">
      <dgm:prSet phldrT="[Текст]"/>
      <dgm:spPr/>
      <dgm:t>
        <a:bodyPr/>
        <a:lstStyle/>
        <a:p>
          <a:r>
            <a:rPr lang="ru-RU" dirty="0"/>
            <a:t>Размещение производственного заказа  на сайте </a:t>
          </a:r>
          <a:r>
            <a:rPr lang="ru-RU" dirty="0" err="1"/>
            <a:t>субконтрактации</a:t>
          </a:r>
          <a:r>
            <a:rPr lang="ru-RU" dirty="0"/>
            <a:t> ТПП Чувашской Республики</a:t>
          </a:r>
        </a:p>
      </dgm:t>
    </dgm:pt>
    <dgm:pt modelId="{6E887094-F563-436B-9EB8-46B523F7878C}" type="parTrans" cxnId="{9569F545-BA06-4B32-BE0B-570B4E744681}">
      <dgm:prSet/>
      <dgm:spPr/>
      <dgm:t>
        <a:bodyPr/>
        <a:lstStyle/>
        <a:p>
          <a:endParaRPr lang="ru-RU"/>
        </a:p>
      </dgm:t>
    </dgm:pt>
    <dgm:pt modelId="{114F510D-3F96-463B-9A8A-00A8E4F840AA}" type="sibTrans" cxnId="{9569F545-BA06-4B32-BE0B-570B4E744681}">
      <dgm:prSet/>
      <dgm:spPr/>
      <dgm:t>
        <a:bodyPr/>
        <a:lstStyle/>
        <a:p>
          <a:endParaRPr lang="ru-RU"/>
        </a:p>
      </dgm:t>
    </dgm:pt>
    <dgm:pt modelId="{60632C6A-5C5A-4DFD-AD21-50F08F41B15B}">
      <dgm:prSet phldrT="[Текст]"/>
      <dgm:spPr/>
      <dgm:t>
        <a:bodyPr/>
        <a:lstStyle/>
        <a:p>
          <a:r>
            <a:rPr lang="ru-RU" dirty="0"/>
            <a:t>Ассоциация Национальное партнерство развития </a:t>
          </a:r>
          <a:r>
            <a:rPr lang="ru-RU" dirty="0" err="1"/>
            <a:t>субконтрактации</a:t>
          </a:r>
          <a:r>
            <a:rPr lang="ru-RU" dirty="0"/>
            <a:t>  (НПРС)</a:t>
          </a:r>
        </a:p>
      </dgm:t>
    </dgm:pt>
    <dgm:pt modelId="{F1A4B0DF-0F90-477A-BE46-D0AEF7E39C05}" type="parTrans" cxnId="{1F2C6702-1B40-4BF0-BD14-8D2DB5BDB60C}">
      <dgm:prSet/>
      <dgm:spPr/>
      <dgm:t>
        <a:bodyPr/>
        <a:lstStyle/>
        <a:p>
          <a:endParaRPr lang="ru-RU"/>
        </a:p>
      </dgm:t>
    </dgm:pt>
    <dgm:pt modelId="{3E3B737D-3AAF-4453-8427-86221A8220B3}" type="sibTrans" cxnId="{1F2C6702-1B40-4BF0-BD14-8D2DB5BDB60C}">
      <dgm:prSet/>
      <dgm:spPr/>
      <dgm:t>
        <a:bodyPr/>
        <a:lstStyle/>
        <a:p>
          <a:endParaRPr lang="ru-RU"/>
        </a:p>
      </dgm:t>
    </dgm:pt>
    <dgm:pt modelId="{5000B54C-74AB-458F-B07B-DEA6026D1321}" type="pres">
      <dgm:prSet presAssocID="{0C8F0B1E-5468-4599-A299-8F71FE4945BF}" presName="outerComposite" presStyleCnt="0">
        <dgm:presLayoutVars>
          <dgm:chMax val="5"/>
          <dgm:dir/>
          <dgm:resizeHandles val="exact"/>
        </dgm:presLayoutVars>
      </dgm:prSet>
      <dgm:spPr/>
    </dgm:pt>
    <dgm:pt modelId="{351889BA-E2B9-4BC7-B881-B4751C528CBF}" type="pres">
      <dgm:prSet presAssocID="{0C8F0B1E-5468-4599-A299-8F71FE4945BF}" presName="dummyMaxCanvas" presStyleCnt="0">
        <dgm:presLayoutVars/>
      </dgm:prSet>
      <dgm:spPr/>
    </dgm:pt>
    <dgm:pt modelId="{1008D1DA-9403-4367-8CAD-97B0016B7D66}" type="pres">
      <dgm:prSet presAssocID="{0C8F0B1E-5468-4599-A299-8F71FE4945BF}" presName="FourNodes_1" presStyleLbl="node1" presStyleIdx="0" presStyleCnt="4" custScaleX="86862" custLinFactNeighborX="6526">
        <dgm:presLayoutVars>
          <dgm:bulletEnabled val="1"/>
        </dgm:presLayoutVars>
      </dgm:prSet>
      <dgm:spPr/>
    </dgm:pt>
    <dgm:pt modelId="{1F85C907-5348-4DFC-9D8F-CE114D77EB33}" type="pres">
      <dgm:prSet presAssocID="{0C8F0B1E-5468-4599-A299-8F71FE4945BF}" presName="FourNodes_2" presStyleLbl="node1" presStyleIdx="1" presStyleCnt="4" custScaleX="86293" custLinFactNeighborX="6182" custLinFactNeighborY="-928">
        <dgm:presLayoutVars>
          <dgm:bulletEnabled val="1"/>
        </dgm:presLayoutVars>
      </dgm:prSet>
      <dgm:spPr/>
    </dgm:pt>
    <dgm:pt modelId="{87D38A0A-C295-44AB-A4D9-7DC2612BDA17}" type="pres">
      <dgm:prSet presAssocID="{0C8F0B1E-5468-4599-A299-8F71FE4945BF}" presName="FourNodes_3" presStyleLbl="node1" presStyleIdx="2" presStyleCnt="4" custScaleX="83332" custLinFactNeighborX="8190" custLinFactNeighborY="-1006">
        <dgm:presLayoutVars>
          <dgm:bulletEnabled val="1"/>
        </dgm:presLayoutVars>
      </dgm:prSet>
      <dgm:spPr/>
    </dgm:pt>
    <dgm:pt modelId="{3F9E0053-3A24-40AA-A411-ACE183934B92}" type="pres">
      <dgm:prSet presAssocID="{0C8F0B1E-5468-4599-A299-8F71FE4945BF}" presName="FourNodes_4" presStyleLbl="node1" presStyleIdx="3" presStyleCnt="4" custScaleX="81289" custLinFactNeighborX="21264" custLinFactNeighborY="5989">
        <dgm:presLayoutVars>
          <dgm:bulletEnabled val="1"/>
        </dgm:presLayoutVars>
      </dgm:prSet>
      <dgm:spPr/>
    </dgm:pt>
    <dgm:pt modelId="{A5AD5835-4CF0-4ECD-B8C1-9D8BC2A9EF02}" type="pres">
      <dgm:prSet presAssocID="{0C8F0B1E-5468-4599-A299-8F71FE4945BF}" presName="FourConn_1-2" presStyleLbl="fgAccFollowNode1" presStyleIdx="0" presStyleCnt="3">
        <dgm:presLayoutVars>
          <dgm:bulletEnabled val="1"/>
        </dgm:presLayoutVars>
      </dgm:prSet>
      <dgm:spPr/>
    </dgm:pt>
    <dgm:pt modelId="{B6770E82-17A7-43D8-8CCA-675B272725B9}" type="pres">
      <dgm:prSet presAssocID="{0C8F0B1E-5468-4599-A299-8F71FE4945BF}" presName="FourConn_2-3" presStyleLbl="fgAccFollowNode1" presStyleIdx="1" presStyleCnt="3">
        <dgm:presLayoutVars>
          <dgm:bulletEnabled val="1"/>
        </dgm:presLayoutVars>
      </dgm:prSet>
      <dgm:spPr/>
    </dgm:pt>
    <dgm:pt modelId="{788887D3-6A08-4B7E-8ABA-A725D18664F0}" type="pres">
      <dgm:prSet presAssocID="{0C8F0B1E-5468-4599-A299-8F71FE4945BF}" presName="FourConn_3-4" presStyleLbl="fgAccFollowNode1" presStyleIdx="2" presStyleCnt="3">
        <dgm:presLayoutVars>
          <dgm:bulletEnabled val="1"/>
        </dgm:presLayoutVars>
      </dgm:prSet>
      <dgm:spPr/>
    </dgm:pt>
    <dgm:pt modelId="{6B1B1CF2-7DF0-41F6-B17D-810F209A9CAE}" type="pres">
      <dgm:prSet presAssocID="{0C8F0B1E-5468-4599-A299-8F71FE4945BF}" presName="FourNodes_1_text" presStyleLbl="node1" presStyleIdx="3" presStyleCnt="4">
        <dgm:presLayoutVars>
          <dgm:bulletEnabled val="1"/>
        </dgm:presLayoutVars>
      </dgm:prSet>
      <dgm:spPr/>
    </dgm:pt>
    <dgm:pt modelId="{CC7E567F-D910-44F9-82CA-7D3AA53CE838}" type="pres">
      <dgm:prSet presAssocID="{0C8F0B1E-5468-4599-A299-8F71FE4945BF}" presName="FourNodes_2_text" presStyleLbl="node1" presStyleIdx="3" presStyleCnt="4">
        <dgm:presLayoutVars>
          <dgm:bulletEnabled val="1"/>
        </dgm:presLayoutVars>
      </dgm:prSet>
      <dgm:spPr/>
    </dgm:pt>
    <dgm:pt modelId="{DEC8698A-3985-461C-A081-DDBA2689FDBB}" type="pres">
      <dgm:prSet presAssocID="{0C8F0B1E-5468-4599-A299-8F71FE4945BF}" presName="FourNodes_3_text" presStyleLbl="node1" presStyleIdx="3" presStyleCnt="4">
        <dgm:presLayoutVars>
          <dgm:bulletEnabled val="1"/>
        </dgm:presLayoutVars>
      </dgm:prSet>
      <dgm:spPr/>
    </dgm:pt>
    <dgm:pt modelId="{EAD55C02-8F9B-44D2-AC33-FFB0936BF9F5}" type="pres">
      <dgm:prSet presAssocID="{0C8F0B1E-5468-4599-A299-8F71FE4945BF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1F2C6702-1B40-4BF0-BD14-8D2DB5BDB60C}" srcId="{0C8F0B1E-5468-4599-A299-8F71FE4945BF}" destId="{60632C6A-5C5A-4DFD-AD21-50F08F41B15B}" srcOrd="0" destOrd="0" parTransId="{F1A4B0DF-0F90-477A-BE46-D0AEF7E39C05}" sibTransId="{3E3B737D-3AAF-4453-8427-86221A8220B3}"/>
    <dgm:cxn modelId="{B9560707-853D-408A-A703-119199160E19}" type="presOf" srcId="{60632C6A-5C5A-4DFD-AD21-50F08F41B15B}" destId="{6B1B1CF2-7DF0-41F6-B17D-810F209A9CAE}" srcOrd="1" destOrd="0" presId="urn:microsoft.com/office/officeart/2005/8/layout/vProcess5"/>
    <dgm:cxn modelId="{6F2C021C-DE69-4D64-985A-33E7B83AEB38}" type="presOf" srcId="{60632C6A-5C5A-4DFD-AD21-50F08F41B15B}" destId="{1008D1DA-9403-4367-8CAD-97B0016B7D66}" srcOrd="0" destOrd="0" presId="urn:microsoft.com/office/officeart/2005/8/layout/vProcess5"/>
    <dgm:cxn modelId="{54D1522D-BA93-4180-9957-284EC8CA72BB}" srcId="{0C8F0B1E-5468-4599-A299-8F71FE4945BF}" destId="{A5288675-42EB-4164-BF79-DE65202D7C96}" srcOrd="2" destOrd="0" parTransId="{C8193B59-8C48-4610-8552-3513EFF15FFF}" sibTransId="{CB0CAD1F-A08E-4548-A115-586A99B56737}"/>
    <dgm:cxn modelId="{0A7C6A3B-099A-4F0B-B3FC-723A6D52C2F7}" type="presOf" srcId="{CB0CAD1F-A08E-4548-A115-586A99B56737}" destId="{788887D3-6A08-4B7E-8ABA-A725D18664F0}" srcOrd="0" destOrd="0" presId="urn:microsoft.com/office/officeart/2005/8/layout/vProcess5"/>
    <dgm:cxn modelId="{33F8E13E-E932-4649-84DC-C2D41758248C}" type="presOf" srcId="{A5288675-42EB-4164-BF79-DE65202D7C96}" destId="{DEC8698A-3985-461C-A081-DDBA2689FDBB}" srcOrd="1" destOrd="0" presId="urn:microsoft.com/office/officeart/2005/8/layout/vProcess5"/>
    <dgm:cxn modelId="{8D8DAF5F-C54D-4392-B63B-AE2FFBCF9E0A}" type="presOf" srcId="{4A6B8D26-053E-4C31-BB4A-EBA7ED37C7AC}" destId="{1F85C907-5348-4DFC-9D8F-CE114D77EB33}" srcOrd="0" destOrd="0" presId="urn:microsoft.com/office/officeart/2005/8/layout/vProcess5"/>
    <dgm:cxn modelId="{9569F545-BA06-4B32-BE0B-570B4E744681}" srcId="{0C8F0B1E-5468-4599-A299-8F71FE4945BF}" destId="{31FED5A4-DD39-4F58-B3A8-42602F7154A4}" srcOrd="3" destOrd="0" parTransId="{6E887094-F563-436B-9EB8-46B523F7878C}" sibTransId="{114F510D-3F96-463B-9A8A-00A8E4F840AA}"/>
    <dgm:cxn modelId="{6ECFCD4F-23B6-41B5-80FC-0C78BE69E3D9}" type="presOf" srcId="{A5288675-42EB-4164-BF79-DE65202D7C96}" destId="{87D38A0A-C295-44AB-A4D9-7DC2612BDA17}" srcOrd="0" destOrd="0" presId="urn:microsoft.com/office/officeart/2005/8/layout/vProcess5"/>
    <dgm:cxn modelId="{95A10C70-D8C8-4B3E-BC0B-020B3C37E627}" type="presOf" srcId="{4A6B8D26-053E-4C31-BB4A-EBA7ED37C7AC}" destId="{CC7E567F-D910-44F9-82CA-7D3AA53CE838}" srcOrd="1" destOrd="0" presId="urn:microsoft.com/office/officeart/2005/8/layout/vProcess5"/>
    <dgm:cxn modelId="{D2941172-0EA1-401C-9057-0B42E15BE658}" type="presOf" srcId="{0C8F0B1E-5468-4599-A299-8F71FE4945BF}" destId="{5000B54C-74AB-458F-B07B-DEA6026D1321}" srcOrd="0" destOrd="0" presId="urn:microsoft.com/office/officeart/2005/8/layout/vProcess5"/>
    <dgm:cxn modelId="{B1647482-3C0A-4243-8735-B69B856D6BD2}" type="presOf" srcId="{8CD1A87F-F85F-46A4-A110-2EEBF6DBF94F}" destId="{B6770E82-17A7-43D8-8CCA-675B272725B9}" srcOrd="0" destOrd="0" presId="urn:microsoft.com/office/officeart/2005/8/layout/vProcess5"/>
    <dgm:cxn modelId="{A16CD291-68C0-438F-BC8B-84F44CB60186}" type="presOf" srcId="{31FED5A4-DD39-4F58-B3A8-42602F7154A4}" destId="{EAD55C02-8F9B-44D2-AC33-FFB0936BF9F5}" srcOrd="1" destOrd="0" presId="urn:microsoft.com/office/officeart/2005/8/layout/vProcess5"/>
    <dgm:cxn modelId="{8A4B4ABD-F2B7-461F-87ED-7DA08F384AEC}" srcId="{0C8F0B1E-5468-4599-A299-8F71FE4945BF}" destId="{4A6B8D26-053E-4C31-BB4A-EBA7ED37C7AC}" srcOrd="1" destOrd="0" parTransId="{3C2A5F17-CF44-4050-AC15-1BA2AD7D5D86}" sibTransId="{8CD1A87F-F85F-46A4-A110-2EEBF6DBF94F}"/>
    <dgm:cxn modelId="{E9C6DED4-43D7-405E-8663-9F671C21A3A5}" type="presOf" srcId="{31FED5A4-DD39-4F58-B3A8-42602F7154A4}" destId="{3F9E0053-3A24-40AA-A411-ACE183934B92}" srcOrd="0" destOrd="0" presId="urn:microsoft.com/office/officeart/2005/8/layout/vProcess5"/>
    <dgm:cxn modelId="{F055DED7-DE7A-4AEB-AA09-D5EA8655B81B}" type="presOf" srcId="{3E3B737D-3AAF-4453-8427-86221A8220B3}" destId="{A5AD5835-4CF0-4ECD-B8C1-9D8BC2A9EF02}" srcOrd="0" destOrd="0" presId="urn:microsoft.com/office/officeart/2005/8/layout/vProcess5"/>
    <dgm:cxn modelId="{89E0FF19-36DC-4E93-B0C6-461D1AB7560D}" type="presParOf" srcId="{5000B54C-74AB-458F-B07B-DEA6026D1321}" destId="{351889BA-E2B9-4BC7-B881-B4751C528CBF}" srcOrd="0" destOrd="0" presId="urn:microsoft.com/office/officeart/2005/8/layout/vProcess5"/>
    <dgm:cxn modelId="{34FC84D1-F469-4835-8E0C-13F3908208DD}" type="presParOf" srcId="{5000B54C-74AB-458F-B07B-DEA6026D1321}" destId="{1008D1DA-9403-4367-8CAD-97B0016B7D66}" srcOrd="1" destOrd="0" presId="urn:microsoft.com/office/officeart/2005/8/layout/vProcess5"/>
    <dgm:cxn modelId="{AFF1BFEB-CC86-4109-89F5-C79A2720C9AB}" type="presParOf" srcId="{5000B54C-74AB-458F-B07B-DEA6026D1321}" destId="{1F85C907-5348-4DFC-9D8F-CE114D77EB33}" srcOrd="2" destOrd="0" presId="urn:microsoft.com/office/officeart/2005/8/layout/vProcess5"/>
    <dgm:cxn modelId="{C3FF7309-8A60-4EFF-91BC-F0B7CAAA5EA9}" type="presParOf" srcId="{5000B54C-74AB-458F-B07B-DEA6026D1321}" destId="{87D38A0A-C295-44AB-A4D9-7DC2612BDA17}" srcOrd="3" destOrd="0" presId="urn:microsoft.com/office/officeart/2005/8/layout/vProcess5"/>
    <dgm:cxn modelId="{B5680643-0678-4EB5-8C3B-02C09F3188CF}" type="presParOf" srcId="{5000B54C-74AB-458F-B07B-DEA6026D1321}" destId="{3F9E0053-3A24-40AA-A411-ACE183934B92}" srcOrd="4" destOrd="0" presId="urn:microsoft.com/office/officeart/2005/8/layout/vProcess5"/>
    <dgm:cxn modelId="{9A286F1A-E1CD-482B-B94C-710FFFE7AB8A}" type="presParOf" srcId="{5000B54C-74AB-458F-B07B-DEA6026D1321}" destId="{A5AD5835-4CF0-4ECD-B8C1-9D8BC2A9EF02}" srcOrd="5" destOrd="0" presId="urn:microsoft.com/office/officeart/2005/8/layout/vProcess5"/>
    <dgm:cxn modelId="{45722C40-FDD0-4D47-9E84-9C51B59B5202}" type="presParOf" srcId="{5000B54C-74AB-458F-B07B-DEA6026D1321}" destId="{B6770E82-17A7-43D8-8CCA-675B272725B9}" srcOrd="6" destOrd="0" presId="urn:microsoft.com/office/officeart/2005/8/layout/vProcess5"/>
    <dgm:cxn modelId="{3FBD0225-19A4-40DB-8983-29153BC6D5DF}" type="presParOf" srcId="{5000B54C-74AB-458F-B07B-DEA6026D1321}" destId="{788887D3-6A08-4B7E-8ABA-A725D18664F0}" srcOrd="7" destOrd="0" presId="urn:microsoft.com/office/officeart/2005/8/layout/vProcess5"/>
    <dgm:cxn modelId="{27BB046B-DE82-448B-9545-D262909D9446}" type="presParOf" srcId="{5000B54C-74AB-458F-B07B-DEA6026D1321}" destId="{6B1B1CF2-7DF0-41F6-B17D-810F209A9CAE}" srcOrd="8" destOrd="0" presId="urn:microsoft.com/office/officeart/2005/8/layout/vProcess5"/>
    <dgm:cxn modelId="{1757DB3B-0583-4725-8E0B-6A821714E86D}" type="presParOf" srcId="{5000B54C-74AB-458F-B07B-DEA6026D1321}" destId="{CC7E567F-D910-44F9-82CA-7D3AA53CE838}" srcOrd="9" destOrd="0" presId="urn:microsoft.com/office/officeart/2005/8/layout/vProcess5"/>
    <dgm:cxn modelId="{4465827F-A4CE-4EB1-BD5B-76B413F11412}" type="presParOf" srcId="{5000B54C-74AB-458F-B07B-DEA6026D1321}" destId="{DEC8698A-3985-461C-A081-DDBA2689FDBB}" srcOrd="10" destOrd="0" presId="urn:microsoft.com/office/officeart/2005/8/layout/vProcess5"/>
    <dgm:cxn modelId="{8A9DBD45-1066-41FD-B6C4-B564015A334C}" type="presParOf" srcId="{5000B54C-74AB-458F-B07B-DEA6026D1321}" destId="{EAD55C02-8F9B-44D2-AC33-FFB0936BF9F5}" srcOrd="11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16AFB5-0C99-4A71-B20B-C38DDE08B2C1}">
      <dsp:nvSpPr>
        <dsp:cNvPr id="0" name=""/>
        <dsp:cNvSpPr/>
      </dsp:nvSpPr>
      <dsp:spPr>
        <a:xfrm>
          <a:off x="0" y="0"/>
          <a:ext cx="2092851" cy="3631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baseline="0" dirty="0"/>
            <a:t>Организация и проведение выставок и ярмарок</a:t>
          </a:r>
          <a:endParaRPr lang="ru-RU" sz="1200" kern="1200" dirty="0"/>
        </a:p>
      </dsp:txBody>
      <dsp:txXfrm>
        <a:off x="0" y="0"/>
        <a:ext cx="2092851" cy="1089588"/>
      </dsp:txXfrm>
    </dsp:sp>
    <dsp:sp modelId="{35A6B87E-137F-4CFF-9600-8EE6545D8830}">
      <dsp:nvSpPr>
        <dsp:cNvPr id="0" name=""/>
        <dsp:cNvSpPr/>
      </dsp:nvSpPr>
      <dsp:spPr>
        <a:xfrm>
          <a:off x="2255779" y="0"/>
          <a:ext cx="2092851" cy="3631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baseline="0" dirty="0"/>
            <a:t>Организация и проведение форумов и конгрессов, круглых столов</a:t>
          </a:r>
        </a:p>
      </dsp:txBody>
      <dsp:txXfrm>
        <a:off x="2255779" y="0"/>
        <a:ext cx="2092851" cy="1089588"/>
      </dsp:txXfrm>
    </dsp:sp>
    <dsp:sp modelId="{BE34F4D7-279C-4FD4-BF16-6AF52DA3800C}">
      <dsp:nvSpPr>
        <dsp:cNvPr id="0" name=""/>
        <dsp:cNvSpPr/>
      </dsp:nvSpPr>
      <dsp:spPr>
        <a:xfrm>
          <a:off x="4505593" y="0"/>
          <a:ext cx="2092851" cy="3631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baseline="0" dirty="0"/>
            <a:t>Организация и проведение деловых миссий</a:t>
          </a:r>
          <a:endParaRPr lang="ru-RU" sz="1200" kern="1200" dirty="0"/>
        </a:p>
      </dsp:txBody>
      <dsp:txXfrm>
        <a:off x="4505593" y="0"/>
        <a:ext cx="2092851" cy="1089588"/>
      </dsp:txXfrm>
    </dsp:sp>
    <dsp:sp modelId="{FBDFE3D6-17EC-44B2-BC1A-24BFBA766AC6}">
      <dsp:nvSpPr>
        <dsp:cNvPr id="0" name=""/>
        <dsp:cNvSpPr/>
      </dsp:nvSpPr>
      <dsp:spPr>
        <a:xfrm>
          <a:off x="9011187" y="0"/>
          <a:ext cx="2092851" cy="3631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baseline="0" dirty="0"/>
            <a:t>Международное сотрудничество</a:t>
          </a:r>
          <a:endParaRPr lang="ru-RU" sz="1200" kern="1200" dirty="0"/>
        </a:p>
      </dsp:txBody>
      <dsp:txXfrm>
        <a:off x="9011187" y="0"/>
        <a:ext cx="2092851" cy="1089588"/>
      </dsp:txXfrm>
    </dsp:sp>
    <dsp:sp modelId="{E80DA6A2-8FB4-4E95-A084-6A69B3536697}">
      <dsp:nvSpPr>
        <dsp:cNvPr id="0" name=""/>
        <dsp:cNvSpPr/>
      </dsp:nvSpPr>
      <dsp:spPr>
        <a:xfrm>
          <a:off x="6717904" y="0"/>
          <a:ext cx="2092851" cy="3631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 dirty="0"/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Организация и проведение ВКС</a:t>
          </a:r>
        </a:p>
      </dsp:txBody>
      <dsp:txXfrm>
        <a:off x="6717904" y="0"/>
        <a:ext cx="2092851" cy="10895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99D16-767C-4551-953A-B521344CF7EF}">
      <dsp:nvSpPr>
        <dsp:cNvPr id="0" name=""/>
        <dsp:cNvSpPr/>
      </dsp:nvSpPr>
      <dsp:spPr>
        <a:xfrm>
          <a:off x="0" y="114986"/>
          <a:ext cx="6009548" cy="491235"/>
        </a:xfrm>
        <a:prstGeom prst="roundRect">
          <a:avLst/>
        </a:prstGeom>
        <a:solidFill>
          <a:schemeClr val="lt1"/>
        </a:solidFill>
        <a:ln w="34925" cap="flat" cmpd="sng" algn="in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1. Получение заявки на перевод.</a:t>
          </a:r>
        </a:p>
      </dsp:txBody>
      <dsp:txXfrm>
        <a:off x="23980" y="138966"/>
        <a:ext cx="5961588" cy="443275"/>
      </dsp:txXfrm>
    </dsp:sp>
    <dsp:sp modelId="{01D6AA79-E6B9-47D9-ACBD-60861D433743}">
      <dsp:nvSpPr>
        <dsp:cNvPr id="0" name=""/>
        <dsp:cNvSpPr/>
      </dsp:nvSpPr>
      <dsp:spPr>
        <a:xfrm>
          <a:off x="0" y="643662"/>
          <a:ext cx="6009548" cy="491235"/>
        </a:xfrm>
        <a:prstGeom prst="roundRect">
          <a:avLst/>
        </a:prstGeom>
        <a:solidFill>
          <a:schemeClr val="lt1"/>
        </a:solidFill>
        <a:ln w="34925" cap="flat" cmpd="sng" algn="in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2. Оценка направленных документов.</a:t>
          </a:r>
        </a:p>
      </dsp:txBody>
      <dsp:txXfrm>
        <a:off x="23980" y="667642"/>
        <a:ext cx="5961588" cy="443275"/>
      </dsp:txXfrm>
    </dsp:sp>
    <dsp:sp modelId="{431E3A98-F765-4C04-A5AA-13D3DEC7C66A}">
      <dsp:nvSpPr>
        <dsp:cNvPr id="0" name=""/>
        <dsp:cNvSpPr/>
      </dsp:nvSpPr>
      <dsp:spPr>
        <a:xfrm>
          <a:off x="0" y="1172337"/>
          <a:ext cx="6009548" cy="491235"/>
        </a:xfrm>
        <a:prstGeom prst="roundRect">
          <a:avLst/>
        </a:prstGeom>
        <a:solidFill>
          <a:schemeClr val="lt1"/>
        </a:solidFill>
        <a:ln w="34925" cap="flat" cmpd="sng" algn="in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3. Согласование условий (стоимость, сроки, терминология) и заключение договора на услуги перевода.</a:t>
          </a:r>
        </a:p>
      </dsp:txBody>
      <dsp:txXfrm>
        <a:off x="23980" y="1196317"/>
        <a:ext cx="5961588" cy="443275"/>
      </dsp:txXfrm>
    </dsp:sp>
    <dsp:sp modelId="{FEFA36C4-3F1D-44D6-B080-C66DEF8568E4}">
      <dsp:nvSpPr>
        <dsp:cNvPr id="0" name=""/>
        <dsp:cNvSpPr/>
      </dsp:nvSpPr>
      <dsp:spPr>
        <a:xfrm>
          <a:off x="0" y="1701013"/>
          <a:ext cx="6009548" cy="491235"/>
        </a:xfrm>
        <a:prstGeom prst="roundRect">
          <a:avLst/>
        </a:prstGeom>
        <a:solidFill>
          <a:schemeClr val="lt1"/>
        </a:solidFill>
        <a:ln w="34925" cap="flat" cmpd="sng" algn="in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4. Регистрация заявки.</a:t>
          </a:r>
        </a:p>
      </dsp:txBody>
      <dsp:txXfrm>
        <a:off x="23980" y="1724993"/>
        <a:ext cx="5961588" cy="443275"/>
      </dsp:txXfrm>
    </dsp:sp>
    <dsp:sp modelId="{3E6E7497-274C-4AEC-A1BA-9FDBF3E336D9}">
      <dsp:nvSpPr>
        <dsp:cNvPr id="0" name=""/>
        <dsp:cNvSpPr/>
      </dsp:nvSpPr>
      <dsp:spPr>
        <a:xfrm>
          <a:off x="0" y="2229688"/>
          <a:ext cx="6009548" cy="491235"/>
        </a:xfrm>
        <a:prstGeom prst="roundRect">
          <a:avLst/>
        </a:prstGeom>
        <a:solidFill>
          <a:schemeClr val="lt1"/>
        </a:solidFill>
        <a:ln w="34925" cap="flat" cmpd="sng" algn="in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5. Определение специалиста (штатного</a:t>
          </a:r>
          <a:r>
            <a:rPr lang="en-US" sz="1300" kern="1200" dirty="0"/>
            <a:t>/</a:t>
          </a:r>
          <a:r>
            <a:rPr lang="ru-RU" sz="1300" kern="1200" dirty="0"/>
            <a:t>вне-штатного) для выполнения услуги.</a:t>
          </a:r>
        </a:p>
      </dsp:txBody>
      <dsp:txXfrm>
        <a:off x="23980" y="2253668"/>
        <a:ext cx="5961588" cy="443275"/>
      </dsp:txXfrm>
    </dsp:sp>
    <dsp:sp modelId="{DAABC25A-21E7-4A36-84C7-78F9580C29C3}">
      <dsp:nvSpPr>
        <dsp:cNvPr id="0" name=""/>
        <dsp:cNvSpPr/>
      </dsp:nvSpPr>
      <dsp:spPr>
        <a:xfrm>
          <a:off x="0" y="2758363"/>
          <a:ext cx="6009548" cy="491235"/>
        </a:xfrm>
        <a:prstGeom prst="roundRect">
          <a:avLst/>
        </a:prstGeom>
        <a:solidFill>
          <a:schemeClr val="lt1"/>
        </a:solidFill>
        <a:ln w="34925" cap="flat" cmpd="sng" algn="in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6. Осуществление перевода.</a:t>
          </a:r>
        </a:p>
      </dsp:txBody>
      <dsp:txXfrm>
        <a:off x="23980" y="2782343"/>
        <a:ext cx="5961588" cy="443275"/>
      </dsp:txXfrm>
    </dsp:sp>
    <dsp:sp modelId="{4CF0F332-DC28-487F-A5B8-39A737658D54}">
      <dsp:nvSpPr>
        <dsp:cNvPr id="0" name=""/>
        <dsp:cNvSpPr/>
      </dsp:nvSpPr>
      <dsp:spPr>
        <a:xfrm>
          <a:off x="0" y="3287039"/>
          <a:ext cx="6009548" cy="491235"/>
        </a:xfrm>
        <a:prstGeom prst="roundRect">
          <a:avLst/>
        </a:prstGeom>
        <a:solidFill>
          <a:schemeClr val="lt1"/>
        </a:solidFill>
        <a:ln w="34925" cap="flat" cmpd="sng" algn="in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7. Печать документа и заверение (при необходимости).</a:t>
          </a:r>
        </a:p>
      </dsp:txBody>
      <dsp:txXfrm>
        <a:off x="23980" y="3311019"/>
        <a:ext cx="5961588" cy="443275"/>
      </dsp:txXfrm>
    </dsp:sp>
    <dsp:sp modelId="{44F58B72-F312-43AA-B0CD-D3CB95ECE3DB}">
      <dsp:nvSpPr>
        <dsp:cNvPr id="0" name=""/>
        <dsp:cNvSpPr/>
      </dsp:nvSpPr>
      <dsp:spPr>
        <a:xfrm>
          <a:off x="0" y="3815714"/>
          <a:ext cx="6009548" cy="491235"/>
        </a:xfrm>
        <a:prstGeom prst="roundRect">
          <a:avLst/>
        </a:prstGeom>
        <a:solidFill>
          <a:schemeClr val="lt1"/>
        </a:solidFill>
        <a:ln w="34925" cap="flat" cmpd="sng" algn="in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8. Выставление счета и акта выполненных работ.</a:t>
          </a:r>
        </a:p>
      </dsp:txBody>
      <dsp:txXfrm>
        <a:off x="23980" y="3839694"/>
        <a:ext cx="5961588" cy="4432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112DD-855E-46B5-AB74-E2F77597AA45}">
      <dsp:nvSpPr>
        <dsp:cNvPr id="0" name=""/>
        <dsp:cNvSpPr/>
      </dsp:nvSpPr>
      <dsp:spPr>
        <a:xfrm>
          <a:off x="3108" y="308264"/>
          <a:ext cx="3030494" cy="1212197"/>
        </a:xfrm>
        <a:prstGeom prst="roundRect">
          <a:avLst/>
        </a:prstGeom>
        <a:solidFill>
          <a:schemeClr val="lt1"/>
        </a:solidFill>
        <a:ln w="34925" cap="flat" cmpd="sng" algn="in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5B9BD5"/>
              </a:solidFill>
            </a:rPr>
            <a:t>Проверка надежности иностранных контрагентов</a:t>
          </a:r>
        </a:p>
      </dsp:txBody>
      <dsp:txXfrm>
        <a:off x="62283" y="367439"/>
        <a:ext cx="2912144" cy="1093847"/>
      </dsp:txXfrm>
    </dsp:sp>
    <dsp:sp modelId="{1315F0A2-85BD-42E2-BF5C-6745903CE3B2}">
      <dsp:nvSpPr>
        <dsp:cNvPr id="0" name=""/>
        <dsp:cNvSpPr/>
      </dsp:nvSpPr>
      <dsp:spPr>
        <a:xfrm>
          <a:off x="3108" y="1520461"/>
          <a:ext cx="3030494" cy="79056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2EE8D4-EA46-47AF-B36D-EA9B7E25564A}">
      <dsp:nvSpPr>
        <dsp:cNvPr id="0" name=""/>
        <dsp:cNvSpPr/>
      </dsp:nvSpPr>
      <dsp:spPr>
        <a:xfrm>
          <a:off x="3457872" y="308264"/>
          <a:ext cx="3030494" cy="1212197"/>
        </a:xfrm>
        <a:prstGeom prst="roundRect">
          <a:avLst/>
        </a:prstGeom>
        <a:solidFill>
          <a:schemeClr val="lt1"/>
        </a:solidFill>
        <a:ln w="34925" cap="flat" cmpd="sng" algn="in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5B9BD5"/>
              </a:solidFill>
            </a:rPr>
            <a:t>Поиск партнеров за рубежом</a:t>
          </a:r>
        </a:p>
      </dsp:txBody>
      <dsp:txXfrm>
        <a:off x="3517047" y="367439"/>
        <a:ext cx="2912144" cy="1093847"/>
      </dsp:txXfrm>
    </dsp:sp>
    <dsp:sp modelId="{781ACAC3-1F22-4D47-8648-98DA7B111B83}">
      <dsp:nvSpPr>
        <dsp:cNvPr id="0" name=""/>
        <dsp:cNvSpPr/>
      </dsp:nvSpPr>
      <dsp:spPr>
        <a:xfrm>
          <a:off x="3457872" y="1520461"/>
          <a:ext cx="3030494" cy="79056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B6E02D-4371-4430-9F86-0B073DB26D51}">
      <dsp:nvSpPr>
        <dsp:cNvPr id="0" name=""/>
        <dsp:cNvSpPr/>
      </dsp:nvSpPr>
      <dsp:spPr>
        <a:xfrm>
          <a:off x="6912636" y="308264"/>
          <a:ext cx="3030494" cy="1212197"/>
        </a:xfrm>
        <a:prstGeom prst="roundRect">
          <a:avLst/>
        </a:prstGeom>
        <a:solidFill>
          <a:schemeClr val="lt1"/>
        </a:solidFill>
        <a:ln w="34925" cap="flat" cmpd="sng" algn="in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5B9BD5"/>
              </a:solidFill>
            </a:rPr>
            <a:t>Установление контактов для целей организации деловых поездок и бизнес-миссий</a:t>
          </a:r>
        </a:p>
      </dsp:txBody>
      <dsp:txXfrm>
        <a:off x="6971811" y="367439"/>
        <a:ext cx="2912144" cy="1093847"/>
      </dsp:txXfrm>
    </dsp:sp>
    <dsp:sp modelId="{E1C31A29-277B-4AB7-B04A-A9298A2E0110}">
      <dsp:nvSpPr>
        <dsp:cNvPr id="0" name=""/>
        <dsp:cNvSpPr/>
      </dsp:nvSpPr>
      <dsp:spPr>
        <a:xfrm>
          <a:off x="6912636" y="1520461"/>
          <a:ext cx="3030494" cy="79056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8D1DA-9403-4367-8CAD-97B0016B7D66}">
      <dsp:nvSpPr>
        <dsp:cNvPr id="0" name=""/>
        <dsp:cNvSpPr/>
      </dsp:nvSpPr>
      <dsp:spPr>
        <a:xfrm>
          <a:off x="856908" y="0"/>
          <a:ext cx="5684062" cy="97737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Ассоциация Национальное партнерство развития </a:t>
          </a:r>
          <a:r>
            <a:rPr lang="ru-RU" sz="1900" kern="1200" dirty="0" err="1"/>
            <a:t>субконтрактации</a:t>
          </a:r>
          <a:r>
            <a:rPr lang="ru-RU" sz="1900" kern="1200" dirty="0"/>
            <a:t>  (НПРС)</a:t>
          </a:r>
        </a:p>
      </dsp:txBody>
      <dsp:txXfrm>
        <a:off x="885534" y="28626"/>
        <a:ext cx="4688703" cy="920120"/>
      </dsp:txXfrm>
    </dsp:sp>
    <dsp:sp modelId="{1F85C907-5348-4DFC-9D8F-CE114D77EB33}">
      <dsp:nvSpPr>
        <dsp:cNvPr id="0" name=""/>
        <dsp:cNvSpPr/>
      </dsp:nvSpPr>
      <dsp:spPr>
        <a:xfrm>
          <a:off x="1401057" y="1146007"/>
          <a:ext cx="5646828" cy="97737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Получение производственного заказа</a:t>
          </a:r>
        </a:p>
      </dsp:txBody>
      <dsp:txXfrm>
        <a:off x="1429683" y="1174633"/>
        <a:ext cx="4568441" cy="920120"/>
      </dsp:txXfrm>
    </dsp:sp>
    <dsp:sp modelId="{87D38A0A-C295-44AB-A4D9-7DC2612BDA17}">
      <dsp:nvSpPr>
        <dsp:cNvPr id="0" name=""/>
        <dsp:cNvSpPr/>
      </dsp:nvSpPr>
      <dsp:spPr>
        <a:xfrm>
          <a:off x="2169199" y="2300321"/>
          <a:ext cx="5453066" cy="97737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Направление производственного заказа в центры </a:t>
          </a:r>
          <a:r>
            <a:rPr lang="ru-RU" sz="1900" kern="1200" dirty="0" err="1"/>
            <a:t>субкотрактации</a:t>
          </a:r>
          <a:r>
            <a:rPr lang="ru-RU" sz="1900" kern="1200" dirty="0"/>
            <a:t> России</a:t>
          </a:r>
        </a:p>
      </dsp:txBody>
      <dsp:txXfrm>
        <a:off x="2197825" y="2328947"/>
        <a:ext cx="4416534" cy="920120"/>
      </dsp:txXfrm>
    </dsp:sp>
    <dsp:sp modelId="{3F9E0053-3A24-40AA-A411-ACE183934B92}">
      <dsp:nvSpPr>
        <dsp:cNvPr id="0" name=""/>
        <dsp:cNvSpPr/>
      </dsp:nvSpPr>
      <dsp:spPr>
        <a:xfrm>
          <a:off x="2860353" y="3465231"/>
          <a:ext cx="5319377" cy="97737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Размещение производственного заказа  на сайте </a:t>
          </a:r>
          <a:r>
            <a:rPr lang="ru-RU" sz="1900" kern="1200" dirty="0" err="1"/>
            <a:t>субконтрактации</a:t>
          </a:r>
          <a:r>
            <a:rPr lang="ru-RU" sz="1900" kern="1200" dirty="0"/>
            <a:t> ТПП Чувашской Республики</a:t>
          </a:r>
        </a:p>
      </dsp:txBody>
      <dsp:txXfrm>
        <a:off x="2888979" y="3493857"/>
        <a:ext cx="4300204" cy="920120"/>
      </dsp:txXfrm>
    </dsp:sp>
    <dsp:sp modelId="{A5AD5835-4CF0-4ECD-B8C1-9D8BC2A9EF02}">
      <dsp:nvSpPr>
        <dsp:cNvPr id="0" name=""/>
        <dsp:cNvSpPr/>
      </dsp:nvSpPr>
      <dsp:spPr>
        <a:xfrm>
          <a:off x="5908492" y="748578"/>
          <a:ext cx="635292" cy="63529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/>
        </a:p>
      </dsp:txBody>
      <dsp:txXfrm>
        <a:off x="6051433" y="748578"/>
        <a:ext cx="349410" cy="478057"/>
      </dsp:txXfrm>
    </dsp:sp>
    <dsp:sp modelId="{B6770E82-17A7-43D8-8CCA-675B272725B9}">
      <dsp:nvSpPr>
        <dsp:cNvPr id="0" name=""/>
        <dsp:cNvSpPr/>
      </dsp:nvSpPr>
      <dsp:spPr>
        <a:xfrm>
          <a:off x="6456534" y="1903655"/>
          <a:ext cx="635292" cy="63529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-2000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/>
        </a:p>
      </dsp:txBody>
      <dsp:txXfrm>
        <a:off x="6599475" y="1903655"/>
        <a:ext cx="349410" cy="478057"/>
      </dsp:txXfrm>
    </dsp:sp>
    <dsp:sp modelId="{788887D3-6A08-4B7E-8ABA-A725D18664F0}">
      <dsp:nvSpPr>
        <dsp:cNvPr id="0" name=""/>
        <dsp:cNvSpPr/>
      </dsp:nvSpPr>
      <dsp:spPr>
        <a:xfrm>
          <a:off x="6996396" y="3058732"/>
          <a:ext cx="635292" cy="63529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-4000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/>
        </a:p>
      </dsp:txBody>
      <dsp:txXfrm>
        <a:off x="7139337" y="3058732"/>
        <a:ext cx="349410" cy="478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C605B-1089-44B6-9D70-0A01ED226316}" type="datetimeFigureOut">
              <a:rPr lang="ru-RU" smtClean="0"/>
              <a:t>16.03.2023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02F9A-ECEF-45EF-A40F-1AAE965EB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239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02F9A-ECEF-45EF-A40F-1AAE965EB57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756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887826"/>
            <a:ext cx="9558670" cy="171922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4859079"/>
            <a:ext cx="6634215" cy="595423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C3030A4-C320-466A-B5D4-F653890DE576}" type="datetime1">
              <a:rPr lang="ru-RU" smtClean="0"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/>
          <a:srcRect l="46414"/>
          <a:stretch/>
        </p:blipFill>
        <p:spPr>
          <a:xfrm>
            <a:off x="-1" y="0"/>
            <a:ext cx="2424223" cy="51411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753833"/>
            <a:ext cx="12192000" cy="192449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6692" y="635461"/>
            <a:ext cx="1682438" cy="1682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8679" y="3391785"/>
            <a:ext cx="8984511" cy="850605"/>
          </a:xfrm>
        </p:spPr>
        <p:txBody>
          <a:bodyPr anchor="b">
            <a:noAutofit/>
          </a:bodyPr>
          <a:lstStyle>
            <a:lvl1pPr algn="ctr"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88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F300-EE4B-403C-92AB-05298BF988D6}" type="datetime1">
              <a:rPr lang="ru-RU" smtClean="0"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37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2075F-3CF5-4D32-951B-93FB4B68D5C2}" type="datetime1">
              <a:rPr lang="ru-RU" smtClean="0"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746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099E-17EE-45F7-B222-453077CC536D}" type="datetime1">
              <a:rPr lang="ru-RU" smtClean="0"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808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F94195-A1C5-429C-BDB9-8BF24CC7EB71}" type="datetime1">
              <a:rPr lang="ru-RU" smtClean="0"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6387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B0223-108E-4256-8060-535220404F7C}" type="datetime1">
              <a:rPr lang="ru-RU" smtClean="0"/>
              <a:t>16.03.2023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510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1831-F10D-43AF-A079-B175D281479D}" type="datetime1">
              <a:rPr lang="ru-RU" smtClean="0"/>
              <a:t>16.03.2023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28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2D07-B81E-404D-B8EA-28EA250FB559}" type="datetime1">
              <a:rPr lang="ru-RU" smtClean="0"/>
              <a:t>16.03.2023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41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83004-C9E9-4B8F-9481-3C334F70E44A}" type="datetime1">
              <a:rPr lang="ru-RU" smtClean="0"/>
              <a:t>16.03.2023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12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9DC4B1-ABF8-4B7A-ADA6-9C921EA1E9AC}" type="datetime1">
              <a:rPr lang="ru-RU" smtClean="0"/>
              <a:t>16.03.2023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8624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D631CA-81EA-4364-8B33-8517EC3009B4}" type="datetime1">
              <a:rPr lang="ru-RU" smtClean="0"/>
              <a:t>16.03.2023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2035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746486"/>
            <a:ext cx="4215394" cy="52496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4AC5BDA-5928-456B-906F-6CCB5D2BFA8F}" type="datetime1">
              <a:rPr lang="ru-RU" smtClean="0"/>
              <a:t>16.03.2023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6B385E7-E24E-4C0E-B24D-FB6E1A3DFE9F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802674" cy="21598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400010"/>
            <a:ext cx="12254669" cy="6682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" y="411111"/>
            <a:ext cx="645451" cy="6442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82229" y="402812"/>
            <a:ext cx="9601200" cy="6226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4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12" Type="http://schemas.openxmlformats.org/officeDocument/2006/relationships/image" Target="../media/image29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5.png"/><Relationship Id="rId7" Type="http://schemas.openxmlformats.org/officeDocument/2006/relationships/image" Target="../media/image3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27.jpg"/><Relationship Id="rId10" Type="http://schemas.openxmlformats.org/officeDocument/2006/relationships/image" Target="../media/image35.jpeg"/><Relationship Id="rId4" Type="http://schemas.openxmlformats.org/officeDocument/2006/relationships/image" Target="../media/image29.jpg"/><Relationship Id="rId9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внешних связей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ТОРГОВО-ПРОМЫШЛЕННАЯ ПАЛАТА ЧУВАШСКОЙ РЕСПУБЛИКИ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EDD3B4-F187-4310-049B-2D824A95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708" y="6453386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389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909" y="581992"/>
            <a:ext cx="10049520" cy="542416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2.3. Услуги для зарубежных предприятий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231" y="1578634"/>
            <a:ext cx="10993198" cy="423475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Содействие развитию экономических отношений (поддержка в поиске партнеров по бизнесу; публикация предложений зарубежных предприятий на нашем сайте);</a:t>
            </a:r>
          </a:p>
          <a:p>
            <a:pPr>
              <a:lnSpc>
                <a:spcPct val="170000"/>
              </a:lnSpc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Подготовка информации о состоянии рынка и экономики, актуальной информации об экономическом положении в Чувашии;</a:t>
            </a:r>
          </a:p>
          <a:p>
            <a:pPr>
              <a:lnSpc>
                <a:spcPct val="170000"/>
              </a:lnSpc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и сопровождение поездок предпринимателей (бронирование гостиницы, заказ транспорта, предоставление переводческих услуг), планирование и организация посещений фирм;</a:t>
            </a:r>
          </a:p>
          <a:p>
            <a:pPr>
              <a:lnSpc>
                <a:spcPct val="170000"/>
              </a:lnSpc>
            </a:pP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Консультационное сопровождение предприятий (информация по вопросу регистрации фирмы, сообщение контактной информации о ведомствах и союза, предоставление информации о хозяйственном, налоговом и трудовом праве, таможенных правилах и т.д.)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5150" y="5060543"/>
            <a:ext cx="1478279" cy="1478279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E24E8E0-D69E-F93E-22C3-17C3A63AA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708" y="6453386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752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681BC1-32C2-CDD2-C62E-BA7933C1A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980" y="521365"/>
            <a:ext cx="10447020" cy="469235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2.4. Центр производственной кооперации Чувашской Республики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CCCC45-07D1-2AD3-DAE0-97F900671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302590"/>
            <a:ext cx="11068529" cy="2493034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Центр производственной кооперации Чувашской Республики:</a:t>
            </a:r>
          </a:p>
          <a:p>
            <a:pPr algn="just">
              <a:lnSpc>
                <a:spcPct val="17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осуществляет свою деятельность с 2004 года;</a:t>
            </a:r>
          </a:p>
          <a:p>
            <a:pPr algn="just">
              <a:lnSpc>
                <a:spcPct val="17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входит в состав Национальное партнерство развития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субконтрактации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(НПРС);</a:t>
            </a:r>
          </a:p>
          <a:p>
            <a:pPr algn="just">
              <a:lnSpc>
                <a:spcPct val="17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обеспечивает развитие малого и среднего бизнеса в сфере промышленного производства, развитие и оптимизацию кооперационных связей в Российской Федерации.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858AB6-F3FA-7DBF-191D-2AE8B5A004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454" r="20138" b="5078"/>
          <a:stretch/>
        </p:blipFill>
        <p:spPr>
          <a:xfrm>
            <a:off x="4162713" y="3927320"/>
            <a:ext cx="3866574" cy="2409315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D96EB61-5E02-2A7C-DC9E-9664C7990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708" y="6453386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740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A4BA6D-BFB0-1B7F-F72F-BDF6A1781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503" y="508958"/>
            <a:ext cx="10154926" cy="516537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2.4. Центр производственной кооперации (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субконтрактация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6B197211-3BD8-39DE-438D-B6E919FC74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1669157"/>
              </p:ext>
            </p:extLst>
          </p:nvPr>
        </p:nvGraphicFramePr>
        <p:xfrm>
          <a:off x="1628502" y="1492370"/>
          <a:ext cx="8179731" cy="4442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4660C5-AE18-E84C-A0DC-ED849423E2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248" y="1492370"/>
            <a:ext cx="3001181" cy="21232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FF0167-EDB1-BAFD-77F9-77805F3E654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46"/>
          <a:stretch/>
        </p:blipFill>
        <p:spPr>
          <a:xfrm>
            <a:off x="500331" y="4097297"/>
            <a:ext cx="3107569" cy="1837677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7483405-CB0A-9FDE-12BE-B91CB32B0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708" y="6453386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6724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F83EF-C50E-B6A9-ECB2-CBD864C9A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337" y="500332"/>
            <a:ext cx="10528664" cy="525163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2.5. Карта технологических возможностей Чувашской Республики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A243DF1-D703-8347-CAD7-C794D8F06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" t="3092" r="12804" b="5700"/>
          <a:stretch/>
        </p:blipFill>
        <p:spPr>
          <a:xfrm>
            <a:off x="389862" y="1772713"/>
            <a:ext cx="5180358" cy="304438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BFE631-8B7E-7C65-11A1-B9B373E9A4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0"/>
          <a:stretch/>
        </p:blipFill>
        <p:spPr>
          <a:xfrm>
            <a:off x="6048308" y="1772713"/>
            <a:ext cx="5735121" cy="304438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05C3A96-96C4-9B8C-13DA-7A9A7C9930EE}"/>
              </a:ext>
            </a:extLst>
          </p:cNvPr>
          <p:cNvSpPr/>
          <p:nvPr/>
        </p:nvSpPr>
        <p:spPr>
          <a:xfrm>
            <a:off x="6035892" y="5006340"/>
            <a:ext cx="1045912" cy="304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6DDB7FF-C23E-07A0-2E27-AFE1BE7463B0}"/>
              </a:ext>
            </a:extLst>
          </p:cNvPr>
          <p:cNvSpPr/>
          <p:nvPr/>
        </p:nvSpPr>
        <p:spPr>
          <a:xfrm>
            <a:off x="6040688" y="5411912"/>
            <a:ext cx="1045912" cy="304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7B60856-1768-16A7-D991-ED73CAE1BDF4}"/>
              </a:ext>
            </a:extLst>
          </p:cNvPr>
          <p:cNvSpPr/>
          <p:nvPr/>
        </p:nvSpPr>
        <p:spPr>
          <a:xfrm>
            <a:off x="6035892" y="5817484"/>
            <a:ext cx="1045912" cy="304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A024E1-8A2B-21FE-7808-613454471A94}"/>
              </a:ext>
            </a:extLst>
          </p:cNvPr>
          <p:cNvSpPr txBox="1"/>
          <p:nvPr/>
        </p:nvSpPr>
        <p:spPr>
          <a:xfrm>
            <a:off x="7094220" y="5049530"/>
            <a:ext cx="457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Технологические операции существующие на предприятии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AB9D04-8146-A556-F6BC-E5782D21A838}"/>
              </a:ext>
            </a:extLst>
          </p:cNvPr>
          <p:cNvSpPr txBox="1"/>
          <p:nvPr/>
        </p:nvSpPr>
        <p:spPr>
          <a:xfrm>
            <a:off x="7094220" y="5348868"/>
            <a:ext cx="457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Технологические операции ,которые предприятие готово выполнить по заказу сторонних организаций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8771B5-12A2-AEDB-AE97-CE9692269F32}"/>
              </a:ext>
            </a:extLst>
          </p:cNvPr>
          <p:cNvSpPr txBox="1"/>
          <p:nvPr/>
        </p:nvSpPr>
        <p:spPr>
          <a:xfrm>
            <a:off x="7094220" y="5754440"/>
            <a:ext cx="47472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Технологические операции , которые предприятие готово отдать на аутсорсинг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0DD0D1E-FBB8-D5BF-AD77-0DC3FFC09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708" y="6453386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6949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2B8258-3792-5C7A-4C71-806347FFB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459" y="533991"/>
            <a:ext cx="9738969" cy="491504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Комитеты и советы ТПП Чувашской Республики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A810D77-C51A-C685-A5B7-7BEEB033F38E}"/>
              </a:ext>
            </a:extLst>
          </p:cNvPr>
          <p:cNvSpPr/>
          <p:nvPr/>
        </p:nvSpPr>
        <p:spPr>
          <a:xfrm>
            <a:off x="4788141" y="2718713"/>
            <a:ext cx="2612845" cy="2563406"/>
          </a:xfrm>
          <a:prstGeom prst="ellipse">
            <a:avLst/>
          </a:prstGeom>
          <a:solidFill>
            <a:srgbClr val="00477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B7D848D-C80A-F463-DDEF-3963505A3118}"/>
              </a:ext>
            </a:extLst>
          </p:cNvPr>
          <p:cNvCxnSpPr>
            <a:cxnSpLocks/>
            <a:stCxn id="8" idx="0"/>
            <a:endCxn id="8" idx="4"/>
          </p:cNvCxnSpPr>
          <p:nvPr/>
        </p:nvCxnSpPr>
        <p:spPr>
          <a:xfrm>
            <a:off x="6094564" y="2718713"/>
            <a:ext cx="0" cy="2563406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176FDAE-D56E-B383-2AEC-C488A8A8996A}"/>
              </a:ext>
            </a:extLst>
          </p:cNvPr>
          <p:cNvSpPr txBox="1"/>
          <p:nvPr/>
        </p:nvSpPr>
        <p:spPr>
          <a:xfrm>
            <a:off x="6147777" y="3724138"/>
            <a:ext cx="1112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Осипова Л.С.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E36C888B-8B32-137A-DFCA-54E2C397242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2286000"/>
            <a:ext cx="10972800" cy="38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Осипова Любовь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D21B7B-FBEA-3F5B-EFAE-0173270E74DC}"/>
              </a:ext>
            </a:extLst>
          </p:cNvPr>
          <p:cNvSpPr txBox="1"/>
          <p:nvPr/>
        </p:nvSpPr>
        <p:spPr>
          <a:xfrm>
            <a:off x="4851449" y="3724137"/>
            <a:ext cx="1261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Ермакова Н.С.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202F60C1-A6B7-3867-38D5-F41F0534A861}"/>
              </a:ext>
            </a:extLst>
          </p:cNvPr>
          <p:cNvSpPr/>
          <p:nvPr/>
        </p:nvSpPr>
        <p:spPr>
          <a:xfrm>
            <a:off x="7979702" y="1550670"/>
            <a:ext cx="1455413" cy="14706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Комитет </a:t>
            </a:r>
          </a:p>
          <a:p>
            <a:pPr algn="ctr"/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</a:p>
          <a:p>
            <a:pPr algn="ctr"/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туризму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F08B26DB-99A8-5EF3-F65F-6229CE46350D}"/>
              </a:ext>
            </a:extLst>
          </p:cNvPr>
          <p:cNvSpPr/>
          <p:nvPr/>
        </p:nvSpPr>
        <p:spPr>
          <a:xfrm>
            <a:off x="3396036" y="1406920"/>
            <a:ext cx="1455413" cy="14706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Гильдия </a:t>
            </a:r>
          </a:p>
          <a:p>
            <a:pPr algn="ctr"/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ремесленников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CD8FC409-EEF7-F1D3-657F-76112DB0D0C9}"/>
              </a:ext>
            </a:extLst>
          </p:cNvPr>
          <p:cNvSpPr/>
          <p:nvPr/>
        </p:nvSpPr>
        <p:spPr>
          <a:xfrm>
            <a:off x="3396036" y="5124369"/>
            <a:ext cx="1455413" cy="14706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Комитет по оценке и экономике </a:t>
            </a:r>
            <a:r>
              <a:rPr lang="ru-RU" sz="1300" dirty="0" err="1">
                <a:latin typeface="Arial" panose="020B0604020202020204" pitchFamily="34" charset="0"/>
                <a:cs typeface="Arial" panose="020B0604020202020204" pitchFamily="34" charset="0"/>
              </a:rPr>
              <a:t>недвижи</a:t>
            </a:r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-мости</a:t>
            </a: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230D770F-4306-D9A0-6302-ED6D6F43D826}"/>
              </a:ext>
            </a:extLst>
          </p:cNvPr>
          <p:cNvCxnSpPr>
            <a:cxnSpLocks/>
            <a:stCxn id="8" idx="7"/>
            <a:endCxn id="16" idx="2"/>
          </p:cNvCxnSpPr>
          <p:nvPr/>
        </p:nvCxnSpPr>
        <p:spPr>
          <a:xfrm flipV="1">
            <a:off x="7018344" y="2286000"/>
            <a:ext cx="961358" cy="8081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434099A8-6FE3-D883-CF3B-D509CE90E9DB}"/>
              </a:ext>
            </a:extLst>
          </p:cNvPr>
          <p:cNvCxnSpPr>
            <a:cxnSpLocks/>
            <a:stCxn id="8" idx="1"/>
            <a:endCxn id="18" idx="5"/>
          </p:cNvCxnSpPr>
          <p:nvPr/>
        </p:nvCxnSpPr>
        <p:spPr>
          <a:xfrm flipH="1" flipV="1">
            <a:off x="4638309" y="2662207"/>
            <a:ext cx="532474" cy="4319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9E564918-0041-FB32-1DBA-23D7D1C72BAD}"/>
              </a:ext>
            </a:extLst>
          </p:cNvPr>
          <p:cNvCxnSpPr>
            <a:cxnSpLocks/>
            <a:stCxn id="8" idx="3"/>
            <a:endCxn id="19" idx="7"/>
          </p:cNvCxnSpPr>
          <p:nvPr/>
        </p:nvCxnSpPr>
        <p:spPr>
          <a:xfrm flipH="1">
            <a:off x="4638309" y="4906717"/>
            <a:ext cx="532474" cy="4330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F698A869-9DBA-A022-B41F-91BA4B84F246}"/>
              </a:ext>
            </a:extLst>
          </p:cNvPr>
          <p:cNvCxnSpPr>
            <a:cxnSpLocks/>
            <a:stCxn id="8" idx="5"/>
            <a:endCxn id="38" idx="2"/>
          </p:cNvCxnSpPr>
          <p:nvPr/>
        </p:nvCxnSpPr>
        <p:spPr>
          <a:xfrm>
            <a:off x="7018344" y="4906717"/>
            <a:ext cx="961358" cy="8113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id="{B5391E3E-7E4B-4140-0BE9-08DCA27C44A3}"/>
              </a:ext>
            </a:extLst>
          </p:cNvPr>
          <p:cNvSpPr/>
          <p:nvPr/>
        </p:nvSpPr>
        <p:spPr>
          <a:xfrm>
            <a:off x="7979702" y="4982726"/>
            <a:ext cx="1455413" cy="14706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Комитет по развитию системы закупок</a:t>
            </a:r>
          </a:p>
        </p:txBody>
      </p: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04033AA5-09F5-64AB-3921-744C957A4FA5}"/>
              </a:ext>
            </a:extLst>
          </p:cNvPr>
          <p:cNvCxnSpPr>
            <a:cxnSpLocks/>
            <a:stCxn id="18" idx="2"/>
            <a:endCxn id="50" idx="6"/>
          </p:cNvCxnSpPr>
          <p:nvPr/>
        </p:nvCxnSpPr>
        <p:spPr>
          <a:xfrm flipH="1">
            <a:off x="2242382" y="2142250"/>
            <a:ext cx="1153654" cy="351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BC8CD320-55F7-CB9F-A3B2-A7F2068BBFF3}"/>
              </a:ext>
            </a:extLst>
          </p:cNvPr>
          <p:cNvCxnSpPr>
            <a:cxnSpLocks/>
            <a:stCxn id="19" idx="2"/>
            <a:endCxn id="51" idx="6"/>
          </p:cNvCxnSpPr>
          <p:nvPr/>
        </p:nvCxnSpPr>
        <p:spPr>
          <a:xfrm flipH="1" flipV="1">
            <a:off x="2284007" y="5850738"/>
            <a:ext cx="1112029" cy="89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56B0DE45-E2A8-2D7D-1E55-A88442F58BC2}"/>
              </a:ext>
            </a:extLst>
          </p:cNvPr>
          <p:cNvCxnSpPr>
            <a:cxnSpLocks/>
            <a:stCxn id="16" idx="6"/>
            <a:endCxn id="53" idx="1"/>
          </p:cNvCxnSpPr>
          <p:nvPr/>
        </p:nvCxnSpPr>
        <p:spPr>
          <a:xfrm>
            <a:off x="9435115" y="2286000"/>
            <a:ext cx="1108501" cy="12894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64221E1A-B338-5D1F-9B6F-3D185B90CC55}"/>
              </a:ext>
            </a:extLst>
          </p:cNvPr>
          <p:cNvCxnSpPr>
            <a:cxnSpLocks/>
            <a:stCxn id="38" idx="6"/>
            <a:endCxn id="53" idx="3"/>
          </p:cNvCxnSpPr>
          <p:nvPr/>
        </p:nvCxnSpPr>
        <p:spPr>
          <a:xfrm flipV="1">
            <a:off x="9435115" y="4463092"/>
            <a:ext cx="1108501" cy="12549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0" name="Овал 49">
            <a:extLst>
              <a:ext uri="{FF2B5EF4-FFF2-40B4-BE49-F238E27FC236}">
                <a16:creationId xmlns:a16="http://schemas.microsoft.com/office/drawing/2014/main" id="{77E958A5-7C3F-5BCB-2949-FC39B51BAD4E}"/>
              </a:ext>
            </a:extLst>
          </p:cNvPr>
          <p:cNvSpPr/>
          <p:nvPr/>
        </p:nvSpPr>
        <p:spPr>
          <a:xfrm>
            <a:off x="1092949" y="1614368"/>
            <a:ext cx="1149433" cy="112611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 конкурса</a:t>
            </a: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801AEBFC-99AB-130B-EED4-8B818CBB4E80}"/>
              </a:ext>
            </a:extLst>
          </p:cNvPr>
          <p:cNvSpPr/>
          <p:nvPr/>
        </p:nvSpPr>
        <p:spPr>
          <a:xfrm>
            <a:off x="1051325" y="5248090"/>
            <a:ext cx="1232682" cy="120529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мероприятия 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год </a:t>
            </a: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DBC08BAB-B88B-4313-9F76-17B832B421A4}"/>
              </a:ext>
            </a:extLst>
          </p:cNvPr>
          <p:cNvSpPr/>
          <p:nvPr/>
        </p:nvSpPr>
        <p:spPr>
          <a:xfrm>
            <a:off x="10365843" y="3391638"/>
            <a:ext cx="1213913" cy="12552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мероприятия 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год </a:t>
            </a:r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id="{48D47E22-AA85-7A4A-365C-1B626DFAFBF6}"/>
              </a:ext>
            </a:extLst>
          </p:cNvPr>
          <p:cNvSpPr/>
          <p:nvPr/>
        </p:nvSpPr>
        <p:spPr>
          <a:xfrm>
            <a:off x="1751517" y="536155"/>
            <a:ext cx="341152" cy="360726"/>
          </a:xfrm>
          <a:prstGeom prst="ellipse">
            <a:avLst/>
          </a:prstGeom>
          <a:solidFill>
            <a:srgbClr val="004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85" name="Номер слайда 84">
            <a:extLst>
              <a:ext uri="{FF2B5EF4-FFF2-40B4-BE49-F238E27FC236}">
                <a16:creationId xmlns:a16="http://schemas.microsoft.com/office/drawing/2014/main" id="{936A935F-523B-F0A2-BA00-A2FF81677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708" y="6453386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t>14</a:t>
            </a:fld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C84238D0-3E6D-4910-0F1A-73EF7716B487}"/>
              </a:ext>
            </a:extLst>
          </p:cNvPr>
          <p:cNvSpPr/>
          <p:nvPr/>
        </p:nvSpPr>
        <p:spPr>
          <a:xfrm>
            <a:off x="2364061" y="3265644"/>
            <a:ext cx="1455413" cy="14706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Клуб </a:t>
            </a:r>
          </a:p>
          <a:p>
            <a:pPr algn="ctr"/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экспортеров</a:t>
            </a: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931D5D4B-A3F6-A6AE-58CE-B51C32FAE5B7}"/>
              </a:ext>
            </a:extLst>
          </p:cNvPr>
          <p:cNvCxnSpPr>
            <a:cxnSpLocks/>
            <a:stCxn id="8" idx="2"/>
            <a:endCxn id="28" idx="6"/>
          </p:cNvCxnSpPr>
          <p:nvPr/>
        </p:nvCxnSpPr>
        <p:spPr>
          <a:xfrm flipH="1">
            <a:off x="3819474" y="4000416"/>
            <a:ext cx="968667" cy="5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Овал 35">
            <a:extLst>
              <a:ext uri="{FF2B5EF4-FFF2-40B4-BE49-F238E27FC236}">
                <a16:creationId xmlns:a16="http://schemas.microsoft.com/office/drawing/2014/main" id="{4E170A72-12C1-F6E2-968A-9644E8B92717}"/>
              </a:ext>
            </a:extLst>
          </p:cNvPr>
          <p:cNvSpPr/>
          <p:nvPr/>
        </p:nvSpPr>
        <p:spPr>
          <a:xfrm>
            <a:off x="727235" y="3391638"/>
            <a:ext cx="1201008" cy="120529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 – 4 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мероприятия 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год </a:t>
            </a:r>
          </a:p>
        </p:txBody>
      </p: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9833B885-1EE8-FAAE-1A56-DF9B996394B5}"/>
              </a:ext>
            </a:extLst>
          </p:cNvPr>
          <p:cNvCxnSpPr>
            <a:cxnSpLocks/>
            <a:stCxn id="28" idx="2"/>
            <a:endCxn id="36" idx="6"/>
          </p:cNvCxnSpPr>
          <p:nvPr/>
        </p:nvCxnSpPr>
        <p:spPr>
          <a:xfrm flipH="1" flipV="1">
            <a:off x="1928243" y="3994286"/>
            <a:ext cx="435818" cy="66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489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BFB4-D506-EFA7-B449-28C161275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857" y="559381"/>
            <a:ext cx="9609572" cy="466114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Проекты ТПП Российской Федерации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E760B9D-6AB4-8EDF-FE75-267DA2B33F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503" y="2953109"/>
            <a:ext cx="2808280" cy="64686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F913AFF-D7F6-0822-FED7-4C1B6FF9E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98" y="3195546"/>
            <a:ext cx="1331643" cy="133164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86BABC7-A4C1-E338-7117-AC1D7E4307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17" y="1374341"/>
            <a:ext cx="1330611" cy="173254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D7EF8DE-EC98-0382-D8AB-EE83051F81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689" y="1908442"/>
            <a:ext cx="2721146" cy="159568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A6AEBF4-6702-4D95-72FF-595A16C83C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503" y="1744249"/>
            <a:ext cx="2811222" cy="60731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47A45777-E562-B7E2-C00C-880C13D6BD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689" y="4205339"/>
            <a:ext cx="2721146" cy="153064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6EB4920-C2F1-8ED9-E8A2-E7F9996EB2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105" y="4063489"/>
            <a:ext cx="2505075" cy="5715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86155F4-1E6F-3B46-9A21-0273974324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28" y="1638272"/>
            <a:ext cx="1314837" cy="1314837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B2D45C0-E140-99F8-4A85-F1C6127CA9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297" y="2975543"/>
            <a:ext cx="1638300" cy="88582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085EBAA-1D10-E1D4-0D7A-3E11F1424FB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6" r="800" b="18617"/>
          <a:stretch/>
        </p:blipFill>
        <p:spPr>
          <a:xfrm>
            <a:off x="5850496" y="5080958"/>
            <a:ext cx="2256292" cy="836763"/>
          </a:xfrm>
          <a:prstGeom prst="rect">
            <a:avLst/>
          </a:prstGeom>
        </p:spPr>
      </p:pic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F1A13765-19AC-4D9F-B700-399D2783BDE0}"/>
              </a:ext>
            </a:extLst>
          </p:cNvPr>
          <p:cNvSpPr/>
          <p:nvPr/>
        </p:nvSpPr>
        <p:spPr>
          <a:xfrm>
            <a:off x="3130830" y="4063489"/>
            <a:ext cx="1859965" cy="885825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День Российского предпринимательства (26 мая)</a:t>
            </a: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1376CEE7-7E02-C01C-E703-2F345A8161B5}"/>
              </a:ext>
            </a:extLst>
          </p:cNvPr>
          <p:cNvSpPr/>
          <p:nvPr/>
        </p:nvSpPr>
        <p:spPr>
          <a:xfrm>
            <a:off x="3130831" y="5288355"/>
            <a:ext cx="1859965" cy="8858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День поставщика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BBC992B6-9246-2839-422F-94057468E7A1}"/>
              </a:ext>
            </a:extLst>
          </p:cNvPr>
          <p:cNvSpPr/>
          <p:nvPr/>
        </p:nvSpPr>
        <p:spPr>
          <a:xfrm>
            <a:off x="423310" y="5917721"/>
            <a:ext cx="2380623" cy="230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Антикоррупционная хартия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C05D5C4-1514-20FA-A4E8-A345296D5603}"/>
              </a:ext>
            </a:extLst>
          </p:cNvPr>
          <p:cNvSpPr/>
          <p:nvPr/>
        </p:nvSpPr>
        <p:spPr>
          <a:xfrm>
            <a:off x="1832705" y="559381"/>
            <a:ext cx="341152" cy="360726"/>
          </a:xfrm>
          <a:prstGeom prst="ellipse">
            <a:avLst/>
          </a:prstGeom>
          <a:solidFill>
            <a:srgbClr val="004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C602BB-EB9F-FE39-AE69-AFCC167FC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708" y="6437195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t>15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C26A12-9F11-64B1-4F4A-4FD191D6D11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19" y="4767240"/>
            <a:ext cx="1242546" cy="124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16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0FB17C-FFE3-0385-3DCF-B64313519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229" y="519520"/>
            <a:ext cx="9601200" cy="505975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Проекты ТПП Российской Федерации</a:t>
            </a: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82BCB5-52F4-21D4-2EF9-059D65C1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708" y="6453386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t>16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92AC59-AF21-D389-2E42-FCBDC36CBD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97" y="1308513"/>
            <a:ext cx="1086095" cy="14141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2FB5EF-2172-3F1F-9BBC-BA790EEC663D}"/>
              </a:ext>
            </a:extLst>
          </p:cNvPr>
          <p:cNvSpPr txBox="1"/>
          <p:nvPr/>
        </p:nvSpPr>
        <p:spPr>
          <a:xfrm>
            <a:off x="4304581" y="2501660"/>
            <a:ext cx="45719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CC006B-915A-46B6-268B-3635A6C026B9}"/>
              </a:ext>
            </a:extLst>
          </p:cNvPr>
          <p:cNvSpPr txBox="1"/>
          <p:nvPr/>
        </p:nvSpPr>
        <p:spPr>
          <a:xfrm>
            <a:off x="1906185" y="1466554"/>
            <a:ext cx="418981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0" i="0" dirty="0">
                <a:solidFill>
                  <a:srgbClr val="0047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Проект способствует системному развитию семейного предпринимательства в России и формированию мер государственной поддержки малого и среднего предпринимательства для семейных предприятий, а также созданию организаций инфраструктуры с комплексным пакетом услуг для решения текущих проблем и стратегических вызовов семейного бизнеса</a:t>
            </a:r>
            <a:endParaRPr lang="ru-RU" sz="1100" dirty="0">
              <a:solidFill>
                <a:srgbClr val="0047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557EB51-C010-E7F0-213E-F9EDB8DD4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81" y="2874673"/>
            <a:ext cx="1484525" cy="3386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AD3856-1F0A-833B-2C8C-48B5BB70B060}"/>
              </a:ext>
            </a:extLst>
          </p:cNvPr>
          <p:cNvSpPr txBox="1"/>
          <p:nvPr/>
        </p:nvSpPr>
        <p:spPr>
          <a:xfrm>
            <a:off x="2147976" y="2784507"/>
            <a:ext cx="394802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0" i="0" dirty="0">
                <a:solidFill>
                  <a:srgbClr val="0047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Обзор деятельности системы ТПП России по оценке регулирующего воздействия проектов нормативных правовых актов федерального уровня</a:t>
            </a:r>
            <a:endParaRPr lang="ru-RU" sz="1100" dirty="0">
              <a:solidFill>
                <a:srgbClr val="0047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A4A91A-6DB9-F60D-8DF8-B09C1EB48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25" y="3365338"/>
            <a:ext cx="898789" cy="8987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D60312-5D37-34C4-DA9C-BDBDF255ABA5}"/>
              </a:ext>
            </a:extLst>
          </p:cNvPr>
          <p:cNvSpPr txBox="1"/>
          <p:nvPr/>
        </p:nvSpPr>
        <p:spPr>
          <a:xfrm>
            <a:off x="1836591" y="3496082"/>
            <a:ext cx="425940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0" i="0" dirty="0" err="1">
                <a:solidFill>
                  <a:srgbClr val="0047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Cпециальный</a:t>
            </a:r>
            <a:r>
              <a:rPr lang="ru-RU" sz="1100" b="0" i="0" dirty="0">
                <a:solidFill>
                  <a:srgbClr val="0047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проект направлен на реализацию задач по формированию и продвижению в предпринимательском сообществе отношения нетерпимости к коррупции и стимулированию участия предпринимателей в антикоррупционной деятельности</a:t>
            </a:r>
            <a:endParaRPr lang="ru-RU" sz="1100" dirty="0">
              <a:solidFill>
                <a:srgbClr val="0047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46FB04-1D19-FE8D-155D-226550C78B8B}"/>
              </a:ext>
            </a:extLst>
          </p:cNvPr>
          <p:cNvSpPr txBox="1"/>
          <p:nvPr/>
        </p:nvSpPr>
        <p:spPr>
          <a:xfrm>
            <a:off x="7678382" y="5071776"/>
            <a:ext cx="422137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100" b="0" i="0" dirty="0">
                <a:solidFill>
                  <a:srgbClr val="0047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Специализированный Интернет-ресурс системы Торгово-промышленных палат России для размещения коммерческих предложений российских и иностранных организаций с целью поиска новых клиентов и партнеров для сотрудничества</a:t>
            </a:r>
            <a:endParaRPr lang="ru-RU" sz="1100" dirty="0">
              <a:solidFill>
                <a:srgbClr val="0047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2F20BA7-9A36-55FF-1008-2B25C803FA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347" y="5029490"/>
            <a:ext cx="1484526" cy="8026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0E9393E-F677-0B10-91C4-6D12739A469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6" r="11631"/>
          <a:stretch/>
        </p:blipFill>
        <p:spPr>
          <a:xfrm>
            <a:off x="369717" y="5507298"/>
            <a:ext cx="1730800" cy="5088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92EC863-403B-2D03-A361-51B1F1744170}"/>
              </a:ext>
            </a:extLst>
          </p:cNvPr>
          <p:cNvSpPr txBox="1"/>
          <p:nvPr/>
        </p:nvSpPr>
        <p:spPr>
          <a:xfrm>
            <a:off x="2126156" y="5629574"/>
            <a:ext cx="384357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 развития и сопровождения бизнеса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F9FA95-DAC5-B16D-AB67-C2EB088D68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034" y="1469746"/>
            <a:ext cx="1052169" cy="105216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59428D8-1734-A6A2-98DB-70082EBC0A2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557" y="2622642"/>
            <a:ext cx="1249124" cy="73248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EB46CF8-8158-2D17-E1E2-9FEB5B3AB54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557" y="3548735"/>
            <a:ext cx="1249124" cy="70263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78A829A-3A76-234B-DCBD-60A77A7D6E7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6" r="800" b="18617"/>
          <a:stretch/>
        </p:blipFill>
        <p:spPr>
          <a:xfrm>
            <a:off x="6307979" y="4420502"/>
            <a:ext cx="1484525" cy="55054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FE437A1-63A8-FE8E-D9F2-88145CAB333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37" y="4774663"/>
            <a:ext cx="1705161" cy="39277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62B9AD6-E317-7D3B-6667-8011E9A74640}"/>
              </a:ext>
            </a:extLst>
          </p:cNvPr>
          <p:cNvSpPr txBox="1"/>
          <p:nvPr/>
        </p:nvSpPr>
        <p:spPr>
          <a:xfrm>
            <a:off x="2126156" y="4601931"/>
            <a:ext cx="41057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100" b="0" i="0" dirty="0">
                <a:solidFill>
                  <a:srgbClr val="0047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езависимое исследование мнения предпринимателей с целью замера антикоррупционных настроений и оценки антикоррупционной политики в </a:t>
            </a:r>
            <a:r>
              <a:rPr lang="ru-RU" sz="1100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России. Проводится на постоянной основе каждые полгода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34FD51-0988-95F2-149D-3E7B5737ECC0}"/>
              </a:ext>
            </a:extLst>
          </p:cNvPr>
          <p:cNvSpPr txBox="1"/>
          <p:nvPr/>
        </p:nvSpPr>
        <p:spPr>
          <a:xfrm>
            <a:off x="7874708" y="4370885"/>
            <a:ext cx="402505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100" b="0" i="0" dirty="0">
                <a:solidFill>
                  <a:srgbClr val="0047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Исследования качества продукции и ее добровольную сертификацию, по результатам которой присваивается российский Знак качества</a:t>
            </a:r>
            <a:endParaRPr lang="ru-RU" sz="1100" dirty="0">
              <a:solidFill>
                <a:srgbClr val="0047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774B8BF3-F1F5-F998-992A-D641F0910DB2}"/>
              </a:ext>
            </a:extLst>
          </p:cNvPr>
          <p:cNvSpPr/>
          <p:nvPr/>
        </p:nvSpPr>
        <p:spPr>
          <a:xfrm>
            <a:off x="1831182" y="519520"/>
            <a:ext cx="341152" cy="360726"/>
          </a:xfrm>
          <a:prstGeom prst="ellipse">
            <a:avLst/>
          </a:prstGeom>
          <a:solidFill>
            <a:srgbClr val="004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988202-4CE6-A524-BF57-E07D4594F9A3}"/>
              </a:ext>
            </a:extLst>
          </p:cNvPr>
          <p:cNvSpPr txBox="1"/>
          <p:nvPr/>
        </p:nvSpPr>
        <p:spPr>
          <a:xfrm>
            <a:off x="8781691" y="2199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67F79C-B596-37F8-E7B8-5EAC3F751BC4}"/>
              </a:ext>
            </a:extLst>
          </p:cNvPr>
          <p:cNvSpPr txBox="1"/>
          <p:nvPr/>
        </p:nvSpPr>
        <p:spPr>
          <a:xfrm>
            <a:off x="7678382" y="1578303"/>
            <a:ext cx="4183539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100" b="0" i="0" dirty="0">
                <a:solidFill>
                  <a:srgbClr val="0047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Конкурс Национальной премии в области предпринимательской деятельности. Проводится среди российских малых предприятий и предприятий-экспортеров. Номинации: лучшее предприятие- экспортер, лучшее малое предприятие, специальные номинации</a:t>
            </a:r>
            <a:endParaRPr lang="ru-RU" sz="1100" dirty="0">
              <a:solidFill>
                <a:srgbClr val="0047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1E3A3B-3F93-A76D-3846-54A960ABB4F3}"/>
              </a:ext>
            </a:extLst>
          </p:cNvPr>
          <p:cNvSpPr txBox="1"/>
          <p:nvPr/>
        </p:nvSpPr>
        <p:spPr>
          <a:xfrm>
            <a:off x="7716218" y="2578676"/>
            <a:ext cx="418353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100" i="0" dirty="0">
                <a:solidFill>
                  <a:srgbClr val="0047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Конкурс учрежден в 1993 году </a:t>
            </a:r>
            <a:r>
              <a:rPr lang="ru-RU" sz="1100" b="0" i="0" dirty="0">
                <a:solidFill>
                  <a:srgbClr val="0047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Торгово-промышленной палатой РФ и Союзом журналистов России. Это первый профессиональный конкурс среди журналистов, пишущих на экономические темы</a:t>
            </a:r>
            <a:endParaRPr lang="ru-RU" sz="1100" dirty="0">
              <a:solidFill>
                <a:srgbClr val="0047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F96857-A5F8-7591-53E1-08D7CCFDF219}"/>
              </a:ext>
            </a:extLst>
          </p:cNvPr>
          <p:cNvSpPr txBox="1"/>
          <p:nvPr/>
        </p:nvSpPr>
        <p:spPr>
          <a:xfrm>
            <a:off x="7747873" y="3582393"/>
            <a:ext cx="403555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100" b="0" i="0" dirty="0">
                <a:solidFill>
                  <a:srgbClr val="00477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100 лет с момента создания в России первого Бюро товарных экспертиз, положившего начало формированию экспертной системы ТПП</a:t>
            </a:r>
            <a:endParaRPr lang="ru-RU" sz="1100" dirty="0">
              <a:solidFill>
                <a:srgbClr val="0047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783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165CB2-D915-BAA9-0BE9-AB54F46B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926" y="534838"/>
            <a:ext cx="9601200" cy="473240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latin typeface="Arial" panose="020B0604020202020204" pitchFamily="34" charset="0"/>
                <a:cs typeface="Arial" panose="020B0604020202020204" pitchFamily="34" charset="0"/>
              </a:rPr>
              <a:t>Вместе мы будем сильнее!</a:t>
            </a:r>
            <a:br>
              <a:rPr lang="ru-RU" sz="4400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2CCFBD-9120-41FB-F55B-69BFC6354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2023" y="3241765"/>
            <a:ext cx="6344194" cy="738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i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58588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FD7D25-2DD8-C98D-A8F5-DD80038AA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294" y="465826"/>
            <a:ext cx="9989135" cy="559669"/>
          </a:xfrm>
        </p:spPr>
        <p:txBody>
          <a:bodyPr>
            <a:no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Содержание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F4633A-62E9-C993-7E97-677DA5827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7320" y="1523720"/>
            <a:ext cx="8968884" cy="41265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Структура отдела</a:t>
            </a:r>
            <a:endParaRPr lang="ru-RU" u="sng" dirty="0">
              <a:solidFill>
                <a:srgbClr val="0047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Направления деятельности</a:t>
            </a:r>
            <a:endParaRPr lang="ru-RU" dirty="0">
              <a:solidFill>
                <a:srgbClr val="0047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2.1. Мероприятия </a:t>
            </a:r>
            <a:r>
              <a:rPr lang="en-US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выставки, форумы, конференции, круглые столы)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 Переводы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2.3. Внешнеэкономическая деятельность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Центр производственной кооперации (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субконтрактация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2.5. Карта технологических возможностей Чувашской Республики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rgbClr val="0047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Комитеты и советы ТПП Чувашской Республики</a:t>
            </a:r>
            <a:endParaRPr lang="ru-RU" dirty="0">
              <a:solidFill>
                <a:srgbClr val="0047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Проекты </a:t>
            </a:r>
            <a:r>
              <a:rPr lang="ru-RU" u="sng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ТПП</a:t>
            </a:r>
            <a:r>
              <a:rPr lang="ru-RU" u="sng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Российской Федерации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  <a:p>
            <a:pPr marL="0" indent="0" algn="r">
              <a:buNone/>
            </a:pPr>
            <a:endParaRPr lang="ru-RU" sz="2400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76D22532-BE2D-06C9-C31A-C22A48E3942F}"/>
              </a:ext>
            </a:extLst>
          </p:cNvPr>
          <p:cNvSpPr/>
          <p:nvPr/>
        </p:nvSpPr>
        <p:spPr>
          <a:xfrm>
            <a:off x="1009847" y="1523720"/>
            <a:ext cx="341152" cy="360726"/>
          </a:xfrm>
          <a:prstGeom prst="ellipse">
            <a:avLst/>
          </a:prstGeom>
          <a:solidFill>
            <a:srgbClr val="004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6BA57789-95CC-A277-A1EC-B9EB42680A08}"/>
              </a:ext>
            </a:extLst>
          </p:cNvPr>
          <p:cNvSpPr/>
          <p:nvPr/>
        </p:nvSpPr>
        <p:spPr>
          <a:xfrm>
            <a:off x="1009847" y="1991465"/>
            <a:ext cx="341152" cy="360726"/>
          </a:xfrm>
          <a:prstGeom prst="ellipse">
            <a:avLst/>
          </a:prstGeom>
          <a:solidFill>
            <a:srgbClr val="004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1F2CFADE-8CC8-7A64-4BE9-3337EC76C9F0}"/>
              </a:ext>
            </a:extLst>
          </p:cNvPr>
          <p:cNvSpPr/>
          <p:nvPr/>
        </p:nvSpPr>
        <p:spPr>
          <a:xfrm>
            <a:off x="1032378" y="4610030"/>
            <a:ext cx="341152" cy="360726"/>
          </a:xfrm>
          <a:prstGeom prst="ellipse">
            <a:avLst/>
          </a:prstGeom>
          <a:solidFill>
            <a:srgbClr val="004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4B9FCA60-6817-8CDB-403C-B8964F15D243}"/>
              </a:ext>
            </a:extLst>
          </p:cNvPr>
          <p:cNvSpPr/>
          <p:nvPr/>
        </p:nvSpPr>
        <p:spPr>
          <a:xfrm>
            <a:off x="1032378" y="4122428"/>
            <a:ext cx="341152" cy="360726"/>
          </a:xfrm>
          <a:prstGeom prst="ellipse">
            <a:avLst/>
          </a:prstGeom>
          <a:solidFill>
            <a:srgbClr val="004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926FB7-E329-9839-836E-8D232C4DB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708" y="6447389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993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7591" y="457200"/>
            <a:ext cx="9695837" cy="568295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отдела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2229" y="2055263"/>
            <a:ext cx="7412665" cy="3581400"/>
          </a:xfrm>
          <a:prstGeom prst="rect">
            <a:avLst/>
          </a:prstGeom>
          <a:ln w="57150">
            <a:solidFill>
              <a:srgbClr val="5B9BD5"/>
            </a:solidFill>
          </a:ln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E8952875-4DAB-8DA4-AC9B-10E8C35BEE66}"/>
              </a:ext>
            </a:extLst>
          </p:cNvPr>
          <p:cNvSpPr/>
          <p:nvPr/>
        </p:nvSpPr>
        <p:spPr>
          <a:xfrm>
            <a:off x="1746439" y="533790"/>
            <a:ext cx="341152" cy="360726"/>
          </a:xfrm>
          <a:prstGeom prst="ellipse">
            <a:avLst/>
          </a:prstGeom>
          <a:solidFill>
            <a:srgbClr val="004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0D32C6-DED9-E08C-FB4D-508B822C2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708" y="6453386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2341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6991" y="473885"/>
            <a:ext cx="9601200" cy="522772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деятельности</a:t>
            </a:r>
            <a:br>
              <a:rPr lang="ru-RU" dirty="0"/>
            </a:br>
            <a:endParaRPr lang="ru-RU" dirty="0"/>
          </a:p>
        </p:txBody>
      </p:sp>
      <p:sp>
        <p:nvSpPr>
          <p:cNvPr id="29" name="Прямоугольник: скругленные углы 28"/>
          <p:cNvSpPr/>
          <p:nvPr/>
        </p:nvSpPr>
        <p:spPr>
          <a:xfrm>
            <a:off x="659197" y="1463642"/>
            <a:ext cx="2442865" cy="11060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Выполнение переводов с иностранного языка </a:t>
            </a:r>
          </a:p>
          <a:p>
            <a:pPr algn="ctr"/>
            <a:r>
              <a:rPr lang="ru-RU" sz="1400" dirty="0"/>
              <a:t>на русский язык и обратные переводы</a:t>
            </a:r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6243026" y="1463642"/>
            <a:ext cx="2611601" cy="11074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Консультация и поддержка предприятий </a:t>
            </a:r>
          </a:p>
          <a:p>
            <a:pPr algn="ctr"/>
            <a:r>
              <a:rPr lang="ru-RU" sz="1400" dirty="0"/>
              <a:t>в сфере внешнеэкономического сотрудничества</a:t>
            </a:r>
          </a:p>
        </p:txBody>
      </p:sp>
      <p:sp>
        <p:nvSpPr>
          <p:cNvPr id="31" name="Прямоугольник: скругленные углы 30"/>
          <p:cNvSpPr/>
          <p:nvPr/>
        </p:nvSpPr>
        <p:spPr>
          <a:xfrm>
            <a:off x="402510" y="3161931"/>
            <a:ext cx="1416700" cy="480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Письменные переводы</a:t>
            </a:r>
          </a:p>
        </p:txBody>
      </p:sp>
      <p:sp>
        <p:nvSpPr>
          <p:cNvPr id="32" name="Прямоугольник: скругленные углы 31"/>
          <p:cNvSpPr/>
          <p:nvPr/>
        </p:nvSpPr>
        <p:spPr>
          <a:xfrm>
            <a:off x="2013460" y="3161931"/>
            <a:ext cx="1416701" cy="4744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Устные </a:t>
            </a:r>
          </a:p>
          <a:p>
            <a:pPr algn="ctr"/>
            <a:r>
              <a:rPr lang="ru-RU" sz="1200" dirty="0"/>
              <a:t>переводы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 flipH="1">
            <a:off x="1110860" y="2569704"/>
            <a:ext cx="769770" cy="592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1880630" y="2569704"/>
            <a:ext cx="841181" cy="592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: скругленные углы 34"/>
          <p:cNvSpPr/>
          <p:nvPr/>
        </p:nvSpPr>
        <p:spPr>
          <a:xfrm>
            <a:off x="402510" y="3929593"/>
            <a:ext cx="1416700" cy="4652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Заверение переводов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1062949" y="3618434"/>
            <a:ext cx="0" cy="301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/>
          <p:nvPr/>
        </p:nvCxnSpPr>
        <p:spPr>
          <a:xfrm rot="5400000">
            <a:off x="6738000" y="2239417"/>
            <a:ext cx="479183" cy="114247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406355" y="3050245"/>
            <a:ext cx="0" cy="1503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6406355" y="3404750"/>
            <a:ext cx="2452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: скругленные углы 39"/>
          <p:cNvSpPr/>
          <p:nvPr/>
        </p:nvSpPr>
        <p:spPr>
          <a:xfrm>
            <a:off x="6651653" y="3163321"/>
            <a:ext cx="2234446" cy="480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Поиск партнеров за рубежом</a:t>
            </a: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6651653" y="3778409"/>
            <a:ext cx="2234446" cy="4435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Проверка иностранных контрагентов</a:t>
            </a: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6406355" y="3984500"/>
            <a:ext cx="2452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: скругленные углы 42"/>
          <p:cNvSpPr/>
          <p:nvPr/>
        </p:nvSpPr>
        <p:spPr>
          <a:xfrm>
            <a:off x="6651653" y="4349987"/>
            <a:ext cx="2234446" cy="4894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Содействие при ведении переговоров</a:t>
            </a: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6406355" y="4553912"/>
            <a:ext cx="2452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: скругленные углы 44"/>
          <p:cNvSpPr/>
          <p:nvPr/>
        </p:nvSpPr>
        <p:spPr>
          <a:xfrm>
            <a:off x="3451111" y="1476747"/>
            <a:ext cx="2442865" cy="11074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Организация выставок, деловых миссий, круглых столов, совещаний</a:t>
            </a:r>
          </a:p>
        </p:txBody>
      </p:sp>
      <p:cxnSp>
        <p:nvCxnSpPr>
          <p:cNvPr id="46" name="Соединительная линия уступом 45"/>
          <p:cNvCxnSpPr>
            <a:cxnSpLocks/>
          </p:cNvCxnSpPr>
          <p:nvPr/>
        </p:nvCxnSpPr>
        <p:spPr>
          <a:xfrm>
            <a:off x="4610983" y="2565453"/>
            <a:ext cx="1141111" cy="485699"/>
          </a:xfrm>
          <a:prstGeom prst="bentConnector3">
            <a:avLst>
              <a:gd name="adj1" fmla="val -8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5753455" y="3050245"/>
            <a:ext cx="7615" cy="3211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5501962" y="3399142"/>
            <a:ext cx="2514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: скругленные углы 48"/>
          <p:cNvSpPr/>
          <p:nvPr/>
        </p:nvSpPr>
        <p:spPr>
          <a:xfrm>
            <a:off x="3624412" y="3155478"/>
            <a:ext cx="1883746" cy="480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Организация деловой программы</a:t>
            </a:r>
          </a:p>
        </p:txBody>
      </p:sp>
      <p:sp>
        <p:nvSpPr>
          <p:cNvPr id="50" name="Прямоугольник: скругленные углы 49"/>
          <p:cNvSpPr/>
          <p:nvPr/>
        </p:nvSpPr>
        <p:spPr>
          <a:xfrm>
            <a:off x="3624412" y="3804004"/>
            <a:ext cx="1883746" cy="8738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Проведение рекламных и презентационных мероприятий</a:t>
            </a:r>
          </a:p>
        </p:txBody>
      </p:sp>
      <p:cxnSp>
        <p:nvCxnSpPr>
          <p:cNvPr id="51" name="Прямая со стрелкой 50"/>
          <p:cNvCxnSpPr/>
          <p:nvPr/>
        </p:nvCxnSpPr>
        <p:spPr>
          <a:xfrm flipH="1">
            <a:off x="5509579" y="4231079"/>
            <a:ext cx="2514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>
            <a:off x="5501961" y="5301073"/>
            <a:ext cx="2514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: скругленные углы 52"/>
          <p:cNvSpPr/>
          <p:nvPr/>
        </p:nvSpPr>
        <p:spPr>
          <a:xfrm>
            <a:off x="3624412" y="4844018"/>
            <a:ext cx="1883746" cy="9141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Подготовка концепции и проектов по оформлению</a:t>
            </a:r>
          </a:p>
        </p:txBody>
      </p:sp>
      <p:sp>
        <p:nvSpPr>
          <p:cNvPr id="54" name="Прямоугольник: скругленные углы 53"/>
          <p:cNvSpPr/>
          <p:nvPr/>
        </p:nvSpPr>
        <p:spPr>
          <a:xfrm>
            <a:off x="3636997" y="5924307"/>
            <a:ext cx="1883746" cy="6753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Привлечение участников и посетителей</a:t>
            </a:r>
          </a:p>
        </p:txBody>
      </p:sp>
      <p:cxnSp>
        <p:nvCxnSpPr>
          <p:cNvPr id="55" name="Прямая со стрелкой 54"/>
          <p:cNvCxnSpPr/>
          <p:nvPr/>
        </p:nvCxnSpPr>
        <p:spPr>
          <a:xfrm flipH="1">
            <a:off x="5509578" y="6261993"/>
            <a:ext cx="2514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CEDA8CC-B0A9-DFDB-9DCC-B236947DBA85}"/>
              </a:ext>
            </a:extLst>
          </p:cNvPr>
          <p:cNvCxnSpPr/>
          <p:nvPr/>
        </p:nvCxnSpPr>
        <p:spPr>
          <a:xfrm>
            <a:off x="3102062" y="2021436"/>
            <a:ext cx="3490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CD91A3A-3E3C-C723-D561-1A631C431164}"/>
              </a:ext>
            </a:extLst>
          </p:cNvPr>
          <p:cNvCxnSpPr/>
          <p:nvPr/>
        </p:nvCxnSpPr>
        <p:spPr>
          <a:xfrm>
            <a:off x="5893976" y="2008925"/>
            <a:ext cx="3490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3553C153-3324-A753-10FD-294E421F991A}"/>
              </a:ext>
            </a:extLst>
          </p:cNvPr>
          <p:cNvSpPr/>
          <p:nvPr/>
        </p:nvSpPr>
        <p:spPr>
          <a:xfrm>
            <a:off x="9203676" y="1455215"/>
            <a:ext cx="2611601" cy="11074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Центр производственной кооперации (</a:t>
            </a:r>
            <a:r>
              <a:rPr lang="ru-RU" sz="1400" dirty="0" err="1"/>
              <a:t>субконтрактация</a:t>
            </a:r>
            <a:r>
              <a:rPr lang="ru-RU" sz="1400" dirty="0"/>
              <a:t>) 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FBFF129-5C09-FF85-05D4-EFCEA0FFA03B}"/>
              </a:ext>
            </a:extLst>
          </p:cNvPr>
          <p:cNvCxnSpPr/>
          <p:nvPr/>
        </p:nvCxnSpPr>
        <p:spPr>
          <a:xfrm>
            <a:off x="8854627" y="2008925"/>
            <a:ext cx="3490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1E6FCDC-6266-3E48-A8F7-DA2C8B13739C}"/>
              </a:ext>
            </a:extLst>
          </p:cNvPr>
          <p:cNvSpPr/>
          <p:nvPr/>
        </p:nvSpPr>
        <p:spPr>
          <a:xfrm>
            <a:off x="9392253" y="3188562"/>
            <a:ext cx="2234446" cy="4808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Производственные заказы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C8A409B-BB6D-2588-93AB-C792340272EE}"/>
              </a:ext>
            </a:extLst>
          </p:cNvPr>
          <p:cNvSpPr/>
          <p:nvPr/>
        </p:nvSpPr>
        <p:spPr>
          <a:xfrm>
            <a:off x="9410481" y="3798601"/>
            <a:ext cx="2234446" cy="6698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Карта технологических возможностей Чувашской Республики</a:t>
            </a:r>
          </a:p>
        </p:txBody>
      </p:sp>
      <p:cxnSp>
        <p:nvCxnSpPr>
          <p:cNvPr id="14" name="Соединитель: уступ 13">
            <a:extLst>
              <a:ext uri="{FF2B5EF4-FFF2-40B4-BE49-F238E27FC236}">
                <a16:creationId xmlns:a16="http://schemas.microsoft.com/office/drawing/2014/main" id="{719C2719-CB84-A493-380C-23757281E843}"/>
              </a:ext>
            </a:extLst>
          </p:cNvPr>
          <p:cNvCxnSpPr>
            <a:cxnSpLocks/>
          </p:cNvCxnSpPr>
          <p:nvPr/>
        </p:nvCxnSpPr>
        <p:spPr>
          <a:xfrm rot="5400000">
            <a:off x="9517683" y="2437206"/>
            <a:ext cx="866365" cy="1117224"/>
          </a:xfrm>
          <a:prstGeom prst="bentConnector4">
            <a:avLst>
              <a:gd name="adj1" fmla="val 36124"/>
              <a:gd name="adj2" fmla="val 12074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: уступ 16">
            <a:extLst>
              <a:ext uri="{FF2B5EF4-FFF2-40B4-BE49-F238E27FC236}">
                <a16:creationId xmlns:a16="http://schemas.microsoft.com/office/drawing/2014/main" id="{99196DB1-DBB9-2222-D982-0A4C89D23653}"/>
              </a:ext>
            </a:extLst>
          </p:cNvPr>
          <p:cNvCxnSpPr>
            <a:cxnSpLocks/>
            <a:endCxn id="6" idx="1"/>
          </p:cNvCxnSpPr>
          <p:nvPr/>
        </p:nvCxnSpPr>
        <p:spPr>
          <a:xfrm rot="16200000" flipH="1">
            <a:off x="8924428" y="3647489"/>
            <a:ext cx="716644" cy="25546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>
            <a:extLst>
              <a:ext uri="{FF2B5EF4-FFF2-40B4-BE49-F238E27FC236}">
                <a16:creationId xmlns:a16="http://schemas.microsoft.com/office/drawing/2014/main" id="{58FF070C-34B6-9322-CEFC-DF841691D0BA}"/>
              </a:ext>
            </a:extLst>
          </p:cNvPr>
          <p:cNvSpPr/>
          <p:nvPr/>
        </p:nvSpPr>
        <p:spPr>
          <a:xfrm>
            <a:off x="1819210" y="549885"/>
            <a:ext cx="341152" cy="360726"/>
          </a:xfrm>
          <a:prstGeom prst="ellipse">
            <a:avLst/>
          </a:prstGeom>
          <a:solidFill>
            <a:srgbClr val="004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F9ADEEAD-5A0C-8173-CA37-E619AEC95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708" y="6453386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510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4519" y="532476"/>
            <a:ext cx="10567481" cy="493019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2.1. Организация выставок, деловых миссий, круглых столов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860254"/>
              </p:ext>
            </p:extLst>
          </p:nvPr>
        </p:nvGraphicFramePr>
        <p:xfrm>
          <a:off x="679390" y="3008118"/>
          <a:ext cx="11104039" cy="3631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79390" y="1446876"/>
            <a:ext cx="11316260" cy="1555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20000"/>
              </a:lnSpc>
              <a:spcBef>
                <a:spcPts val="1000"/>
              </a:spcBef>
              <a:spcAft>
                <a:spcPts val="200"/>
              </a:spcAft>
            </a:pPr>
            <a:r>
              <a:rPr lang="ru-RU" sz="1600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 из задач ТПП Чувашской Республики - </a:t>
            </a:r>
            <a:r>
              <a:rPr lang="ru-RU" sz="1600" b="1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предприятиям республики в продвижении товаров и услуг на российском и зарубежном рынках</a:t>
            </a:r>
            <a:r>
              <a:rPr lang="ru-RU" sz="1600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путем участия в различных мероприятиях.</a:t>
            </a:r>
          </a:p>
          <a:p>
            <a:pPr lvl="0" algn="ctr" defTabSz="914400">
              <a:lnSpc>
                <a:spcPct val="120000"/>
              </a:lnSpc>
              <a:spcBef>
                <a:spcPts val="1000"/>
              </a:spcBef>
              <a:spcAft>
                <a:spcPts val="200"/>
              </a:spcAft>
            </a:pPr>
            <a:r>
              <a:rPr lang="ru-RU" sz="1600" b="1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Предоставляемые услуги:</a:t>
            </a:r>
          </a:p>
          <a:p>
            <a:pPr lvl="0" defTabSz="914400">
              <a:lnSpc>
                <a:spcPct val="120000"/>
              </a:lnSpc>
              <a:spcBef>
                <a:spcPts val="1000"/>
              </a:spcBef>
              <a:spcAft>
                <a:spcPts val="200"/>
              </a:spcAft>
            </a:pPr>
            <a:endParaRPr lang="ru-RU" sz="1600" dirty="0">
              <a:solidFill>
                <a:srgbClr val="1F497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3045" y="3770839"/>
            <a:ext cx="2055183" cy="259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050" kern="0" dirty="0"/>
              <a:t>Подготовка концепции выставок, презентаций, форумов с зарубежными и российскими партнерами</a:t>
            </a:r>
          </a:p>
          <a:p>
            <a:pPr marL="171450" lvl="1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050" kern="0" dirty="0"/>
              <a:t>Разработка проектов по застройке и оформлению выставки</a:t>
            </a:r>
          </a:p>
          <a:p>
            <a:pPr marL="171450" lvl="1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050" kern="0" dirty="0"/>
              <a:t>Формирование коллективных экспозиций </a:t>
            </a:r>
            <a:r>
              <a:rPr lang="ru-RU" sz="1050" dirty="0"/>
              <a:t>на национальных и международных выставках</a:t>
            </a:r>
          </a:p>
          <a:p>
            <a:pPr marL="171450" lvl="1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050" dirty="0"/>
              <a:t>Консультации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1191" y="3782588"/>
            <a:ext cx="2469251" cy="196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050" dirty="0"/>
              <a:t>Привлечение участников на форумы и конгрессы</a:t>
            </a:r>
          </a:p>
          <a:p>
            <a:pPr marL="628650" lvl="1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050" dirty="0"/>
              <a:t>Разработка концепции, программы проводимых мероприятий</a:t>
            </a:r>
          </a:p>
          <a:p>
            <a:pPr marL="628650" lvl="1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050" dirty="0"/>
              <a:t>Подготовка информационных материалов</a:t>
            </a:r>
          </a:p>
          <a:p>
            <a:pPr marL="628650" lvl="1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050" dirty="0"/>
              <a:t>Консультации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05581" y="3774348"/>
            <a:ext cx="2553419" cy="2381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050" dirty="0"/>
              <a:t>Организация приема региональной делегации</a:t>
            </a:r>
          </a:p>
          <a:p>
            <a:pPr marL="628650" lvl="1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050" dirty="0"/>
              <a:t>Организация приема зарубежной делегации</a:t>
            </a:r>
          </a:p>
          <a:p>
            <a:pPr marL="628650" lvl="1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050" dirty="0"/>
              <a:t>Содействие в организации деловых миссий представителей российского предпринимательского сообщества за рубеж</a:t>
            </a:r>
          </a:p>
          <a:p>
            <a:pPr marL="628650" lvl="1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050" dirty="0"/>
              <a:t>Формирование программы пребывания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73419" y="3786806"/>
            <a:ext cx="2553419" cy="700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050" dirty="0"/>
              <a:t>Формирование программы</a:t>
            </a:r>
          </a:p>
          <a:p>
            <a:pPr marL="628650" lvl="1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050" dirty="0"/>
              <a:t>Приглашение участников</a:t>
            </a:r>
          </a:p>
          <a:p>
            <a:pPr marL="628650" lvl="1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050" dirty="0"/>
              <a:t>Подготовка оборудования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4F398101-5E5A-A539-D7EF-69D7C02407F5}"/>
              </a:ext>
            </a:extLst>
          </p:cNvPr>
          <p:cNvCxnSpPr/>
          <p:nvPr/>
        </p:nvCxnSpPr>
        <p:spPr>
          <a:xfrm flipH="1">
            <a:off x="2110740" y="2468880"/>
            <a:ext cx="4091940" cy="518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E76F56D6-2B32-4762-240D-93039A149B4D}"/>
              </a:ext>
            </a:extLst>
          </p:cNvPr>
          <p:cNvCxnSpPr/>
          <p:nvPr/>
        </p:nvCxnSpPr>
        <p:spPr>
          <a:xfrm>
            <a:off x="6210300" y="2468880"/>
            <a:ext cx="4434840" cy="539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984DC9D0-E2BA-5DA3-67DE-9FFB280C61AE}"/>
              </a:ext>
            </a:extLst>
          </p:cNvPr>
          <p:cNvCxnSpPr>
            <a:cxnSpLocks/>
          </p:cNvCxnSpPr>
          <p:nvPr/>
        </p:nvCxnSpPr>
        <p:spPr>
          <a:xfrm>
            <a:off x="6202680" y="2468880"/>
            <a:ext cx="2389229" cy="533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41078073-D598-B8AA-9D5C-5DA181FBE3BE}"/>
              </a:ext>
            </a:extLst>
          </p:cNvPr>
          <p:cNvCxnSpPr>
            <a:cxnSpLocks/>
          </p:cNvCxnSpPr>
          <p:nvPr/>
        </p:nvCxnSpPr>
        <p:spPr>
          <a:xfrm flipH="1">
            <a:off x="3942272" y="2468880"/>
            <a:ext cx="2268028" cy="550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DBF8460-C202-A79F-E4BF-926D63644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708" y="6466163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t>5</a:t>
            </a:fld>
            <a:endParaRPr lang="ru-RU" dirty="0"/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24BDF551-ED60-F1F0-4E28-4403EE032A11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6210300" y="2468880"/>
            <a:ext cx="21109" cy="539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151E670-381E-6A57-FD24-6062D66F77D2}"/>
              </a:ext>
            </a:extLst>
          </p:cNvPr>
          <p:cNvSpPr txBox="1"/>
          <p:nvPr/>
        </p:nvSpPr>
        <p:spPr>
          <a:xfrm>
            <a:off x="6652934" y="4475309"/>
            <a:ext cx="255341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ru-RU" sz="10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D0E4BF-E758-DBE0-D421-21C528593CC1}"/>
              </a:ext>
            </a:extLst>
          </p:cNvPr>
          <p:cNvSpPr txBox="1"/>
          <p:nvPr/>
        </p:nvSpPr>
        <p:spPr>
          <a:xfrm>
            <a:off x="9230011" y="3782588"/>
            <a:ext cx="2553418" cy="259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050" dirty="0"/>
              <a:t>Взаимодействие с торговыми представительствами и посольствами других стран</a:t>
            </a:r>
          </a:p>
          <a:p>
            <a:pPr marL="628650" lvl="1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ru-RU" sz="1050" dirty="0"/>
              <a:t>Организация и проведение совещаний представителей российского предпринимательского сообщества с торговыми представителями и послами других стран</a:t>
            </a:r>
          </a:p>
          <a:p>
            <a:pPr marL="628650" lvl="1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ru-RU" sz="1050" dirty="0"/>
          </a:p>
          <a:p>
            <a:pPr marL="628650" lvl="1" indent="-1714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614684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4910" y="514882"/>
            <a:ext cx="10038519" cy="510613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2.1. Организация совещаний совместно с орг. отделом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4489" y="1525422"/>
            <a:ext cx="10898940" cy="3858427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4000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Торгово-промышленная палата Чувашской Республики предоставляет предприятиям, организациям, юридическим и физическим лицам </a:t>
            </a:r>
            <a:r>
              <a:rPr lang="ru-RU" sz="4000" b="1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по организации презентации предприятий, семинаров, круглых столов и бизнес-тренингов</a:t>
            </a:r>
            <a:r>
              <a:rPr lang="ru-RU" sz="4000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None/>
            </a:pPr>
            <a:r>
              <a:rPr lang="ru-RU" sz="4000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по организации презентаций и круглых столов включают: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ru-RU" sz="4000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 целевой аудитории, реклама в СМИ, рассылка приглашений, личное приглашение по телефону;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ru-RU" sz="4000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организационная работа во время мероприятий: регистрация, фотографирование, аудиозапись, техническое обеспечение;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ru-RU" sz="4000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итоговых документов, размещение пресс-релизов в интернете и СМИ;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ru-RU" sz="4000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синхронный или последовательный перевод, перевод материалов.</a:t>
            </a:r>
          </a:p>
          <a:p>
            <a:pPr marL="457200" indent="-457200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3401" y="4494361"/>
            <a:ext cx="1900027" cy="1900027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7222434-C384-303A-997F-230ED940E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708" y="6453386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478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8415" y="554965"/>
            <a:ext cx="10015014" cy="47053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2.2. Письменный перевод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6729" y="1491241"/>
            <a:ext cx="8755166" cy="470530"/>
          </a:xfrm>
        </p:spPr>
        <p:txBody>
          <a:bodyPr/>
          <a:lstStyle/>
          <a:p>
            <a:pPr marL="0" lvl="1" indent="0">
              <a:spcBef>
                <a:spcPts val="1000"/>
              </a:spcBef>
              <a:buNone/>
            </a:pPr>
            <a:r>
              <a:rPr lang="ru-RU" altLang="ru-RU" b="1" i="0" kern="0" dirty="0">
                <a:latin typeface="Arial" charset="0"/>
              </a:rPr>
              <a:t>Технология оказания услуги письменного перевода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788964602"/>
              </p:ext>
            </p:extLst>
          </p:nvPr>
        </p:nvGraphicFramePr>
        <p:xfrm>
          <a:off x="946729" y="1992379"/>
          <a:ext cx="6009548" cy="4421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/>
          <a:srcRect l="35143" t="16836" r="33904" b="8074"/>
          <a:stretch/>
        </p:blipFill>
        <p:spPr>
          <a:xfrm>
            <a:off x="8128581" y="2056379"/>
            <a:ext cx="3146627" cy="4293936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B861720-2135-C28F-0386-6F51779AF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708" y="6453386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240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799" y="513228"/>
            <a:ext cx="10032267" cy="55104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2.2. Письменный перевод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8798" y="1430533"/>
            <a:ext cx="3294404" cy="42301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Условия и особенности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F735412-3486-483D-9883-A37BBBBD73A0}"/>
              </a:ext>
            </a:extLst>
          </p:cNvPr>
          <p:cNvSpPr/>
          <p:nvPr/>
        </p:nvSpPr>
        <p:spPr>
          <a:xfrm>
            <a:off x="894994" y="1853550"/>
            <a:ext cx="10770175" cy="1388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36000" eaLnBrk="1" hangingPunct="1">
              <a:lnSpc>
                <a:spcPct val="13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ru-RU" altLang="ru-RU" sz="1600" kern="0" dirty="0">
                <a:latin typeface="Arial" charset="0"/>
              </a:rPr>
              <a:t>Объем текста при письменном переводе измеряется в </a:t>
            </a:r>
            <a:r>
              <a:rPr lang="ru-RU" altLang="ru-RU" sz="1600" u="sng" kern="0" dirty="0">
                <a:latin typeface="Arial" charset="0"/>
              </a:rPr>
              <a:t>учетных страницах</a:t>
            </a:r>
            <a:r>
              <a:rPr lang="ru-RU" altLang="ru-RU" sz="1600" kern="0" dirty="0">
                <a:latin typeface="Arial" charset="0"/>
              </a:rPr>
              <a:t>.</a:t>
            </a:r>
          </a:p>
          <a:p>
            <a:pPr marL="0" lvl="1" algn="just" defTabSz="36000" eaLnBrk="1" hangingPunct="1">
              <a:lnSpc>
                <a:spcPct val="130000"/>
              </a:lnSpc>
              <a:spcBef>
                <a:spcPct val="20000"/>
              </a:spcBef>
              <a:buClr>
                <a:srgbClr val="CC0000"/>
              </a:buClr>
              <a:defRPr/>
            </a:pPr>
            <a:r>
              <a:rPr lang="ru-RU" altLang="ru-RU" sz="1600" u="sng" kern="0" dirty="0">
                <a:latin typeface="Arial" charset="0"/>
              </a:rPr>
              <a:t>1 учетная страница</a:t>
            </a:r>
            <a:r>
              <a:rPr lang="ru-RU" altLang="ru-RU" sz="1600" kern="0" dirty="0">
                <a:latin typeface="Arial" charset="0"/>
              </a:rPr>
              <a:t> = 1 800 знаков с пробелами (согласно инструменту «Статистика» текстового процессора </a:t>
            </a:r>
            <a:r>
              <a:rPr lang="en-US" altLang="ru-RU" sz="1600" kern="0" dirty="0">
                <a:latin typeface="Arial" charset="0"/>
              </a:rPr>
              <a:t>MS Word).</a:t>
            </a:r>
            <a:r>
              <a:rPr lang="ru-RU" altLang="ru-RU" sz="1600" kern="0" dirty="0">
                <a:latin typeface="Arial" charset="0"/>
              </a:rPr>
              <a:t> Если исходный документ представлен в ином формате, количество учетных страниц рассчитывается по тексту выполненного перевода.</a:t>
            </a:r>
            <a:endParaRPr lang="ru-RU" altLang="ru-RU" kern="0" dirty="0">
              <a:latin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060" y="3423619"/>
            <a:ext cx="4597880" cy="3031569"/>
          </a:xfrm>
          <a:prstGeom prst="rect">
            <a:avLst/>
          </a:prstGeom>
        </p:spPr>
      </p:pic>
      <p:sp>
        <p:nvSpPr>
          <p:cNvPr id="6" name="Стрелка: вверх 5">
            <a:extLst>
              <a:ext uri="{FF2B5EF4-FFF2-40B4-BE49-F238E27FC236}">
                <a16:creationId xmlns:a16="http://schemas.microsoft.com/office/drawing/2014/main" id="{F4CBA227-6570-9485-9BAD-090184D44A55}"/>
              </a:ext>
            </a:extLst>
          </p:cNvPr>
          <p:cNvSpPr/>
          <p:nvPr/>
        </p:nvSpPr>
        <p:spPr>
          <a:xfrm>
            <a:off x="9092241" y="3423618"/>
            <a:ext cx="1966823" cy="3029767"/>
          </a:xfrm>
          <a:prstGeom prst="up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dirty="0"/>
              <a:t>40%</a:t>
            </a:r>
          </a:p>
          <a:p>
            <a:pPr algn="ctr"/>
            <a:r>
              <a:rPr lang="ru-RU" dirty="0"/>
              <a:t> </a:t>
            </a:r>
          </a:p>
          <a:p>
            <a:pPr algn="ctr"/>
            <a:r>
              <a:rPr lang="ru-RU" altLang="ru-RU" sz="800" kern="0" dirty="0" err="1">
                <a:latin typeface="Arial" charset="0"/>
              </a:rPr>
              <a:t>Узкоспециализи-рованная</a:t>
            </a:r>
            <a:r>
              <a:rPr lang="ru-RU" altLang="ru-RU" sz="800" kern="0" dirty="0">
                <a:latin typeface="Arial" charset="0"/>
              </a:rPr>
              <a:t> направленность (техническая, юридическая, медицинская, банковская)</a:t>
            </a:r>
            <a:endParaRPr lang="ru-RU" sz="800" dirty="0"/>
          </a:p>
        </p:txBody>
      </p:sp>
      <p:sp>
        <p:nvSpPr>
          <p:cNvPr id="7" name="Стрелка: вверх 6">
            <a:extLst>
              <a:ext uri="{FF2B5EF4-FFF2-40B4-BE49-F238E27FC236}">
                <a16:creationId xmlns:a16="http://schemas.microsoft.com/office/drawing/2014/main" id="{16031ECF-9CB1-16B6-DEAE-6BE60424961A}"/>
              </a:ext>
            </a:extLst>
          </p:cNvPr>
          <p:cNvSpPr/>
          <p:nvPr/>
        </p:nvSpPr>
        <p:spPr>
          <a:xfrm>
            <a:off x="1198817" y="3423619"/>
            <a:ext cx="1966823" cy="3029766"/>
          </a:xfrm>
          <a:prstGeom prst="up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ru-RU" sz="800" kern="0" dirty="0">
                <a:latin typeface="Arial" panose="020B0604020202020204" pitchFamily="34" charset="0"/>
                <a:cs typeface="Arial" panose="020B0604020202020204" pitchFamily="34" charset="0"/>
              </a:rPr>
              <a:t>Срочность выполнения перевода </a:t>
            </a:r>
          </a:p>
          <a:p>
            <a:pPr algn="ctr"/>
            <a:r>
              <a:rPr lang="ru-RU" altLang="ru-RU" sz="800" kern="0" dirty="0">
                <a:latin typeface="Arial" panose="020B0604020202020204" pitchFamily="34" charset="0"/>
                <a:cs typeface="Arial" panose="020B0604020202020204" pitchFamily="34" charset="0"/>
              </a:rPr>
              <a:t>(более чем 4-5 уч. страниц</a:t>
            </a:r>
            <a:r>
              <a:rPr lang="en-US" altLang="ru-RU" sz="800" kern="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altLang="ru-RU" sz="800" kern="0" dirty="0">
                <a:latin typeface="Arial" panose="020B0604020202020204" pitchFamily="34" charset="0"/>
                <a:cs typeface="Arial" panose="020B0604020202020204" pitchFamily="34" charset="0"/>
              </a:rPr>
              <a:t> 1 рабочий день)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D4965D1-B74C-5702-E0C9-F5B978633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708" y="6453386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0953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>
            <a:extLst>
              <a:ext uri="{FF2B5EF4-FFF2-40B4-BE49-F238E27FC236}">
                <a16:creationId xmlns:a16="http://schemas.microsoft.com/office/drawing/2014/main" id="{CB724D21-AA99-69AF-9D84-27F871BD94F8}"/>
              </a:ext>
            </a:extLst>
          </p:cNvPr>
          <p:cNvSpPr/>
          <p:nvPr/>
        </p:nvSpPr>
        <p:spPr>
          <a:xfrm>
            <a:off x="5917721" y="2328084"/>
            <a:ext cx="396816" cy="370935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943794EB-9215-43A4-001D-BB145798BF9D}"/>
              </a:ext>
            </a:extLst>
          </p:cNvPr>
          <p:cNvSpPr/>
          <p:nvPr/>
        </p:nvSpPr>
        <p:spPr>
          <a:xfrm>
            <a:off x="3570374" y="2328084"/>
            <a:ext cx="396816" cy="370935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7042" y="571440"/>
            <a:ext cx="9997761" cy="525163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2.3. Внешнеэкономическая деятельность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4486" y="1690777"/>
            <a:ext cx="10780521" cy="53597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Главным направлением международной деятельности ТПП является содействие интеграции российского бизнеса в систему мировых хозяйственных связей.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системе ТПП имеется  </a:t>
            </a:r>
            <a:r>
              <a:rPr lang="en-US" sz="1800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r>
              <a:rPr lang="ru-RU" sz="1800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деловых совета и </a:t>
            </a:r>
            <a:r>
              <a:rPr lang="en-US" sz="1800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r>
              <a:rPr lang="ru-RU" sz="1800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представителей ТПП РФ.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rgbClr val="0047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Существующая система зарубежных представительств предоставляет возможность направлять соответствующие запросы с целью решения следующих вопросов: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55507732"/>
              </p:ext>
            </p:extLst>
          </p:nvPr>
        </p:nvGraphicFramePr>
        <p:xfrm>
          <a:off x="1301628" y="3592762"/>
          <a:ext cx="9946239" cy="2619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5BCEF80A-4C9E-5C0F-0039-C46CCC542608}"/>
              </a:ext>
            </a:extLst>
          </p:cNvPr>
          <p:cNvCxnSpPr/>
          <p:nvPr/>
        </p:nvCxnSpPr>
        <p:spPr>
          <a:xfrm>
            <a:off x="4339087" y="4468483"/>
            <a:ext cx="4140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BA9E142-A504-8AE2-4214-13B48212529D}"/>
              </a:ext>
            </a:extLst>
          </p:cNvPr>
          <p:cNvCxnSpPr/>
          <p:nvPr/>
        </p:nvCxnSpPr>
        <p:spPr>
          <a:xfrm>
            <a:off x="7795405" y="4468483"/>
            <a:ext cx="4140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492578-7447-7C47-AA23-5E6AE8077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5708" y="6450593"/>
            <a:ext cx="1596292" cy="404614"/>
          </a:xfrm>
        </p:spPr>
        <p:txBody>
          <a:bodyPr/>
          <a:lstStyle/>
          <a:p>
            <a:fld id="{E6B385E7-E24E-4C0E-B24D-FB6E1A3DFE9F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916149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Другая 2">
      <a:dk1>
        <a:srgbClr val="17365D"/>
      </a:dk1>
      <a:lt1>
        <a:sysClr val="window" lastClr="FFFFFF"/>
      </a:lt1>
      <a:dk2>
        <a:srgbClr val="1F497D"/>
      </a:dk2>
      <a:lt2>
        <a:srgbClr val="A5A5A5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 Microsoft PowerPoint" id="{EBDD4D9B-39F7-4450-B844-2CEF811F54C9}" vid="{99C8D5F3-FB6F-4091-80C1-EA005D395E9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Microsoft PowerPoint</Template>
  <TotalTime>1205</TotalTime>
  <Words>1162</Words>
  <Application>Microsoft Office PowerPoint</Application>
  <PresentationFormat>Широкоэкранный</PresentationFormat>
  <Paragraphs>180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Franklin Gothic Book</vt:lpstr>
      <vt:lpstr>Crop</vt:lpstr>
      <vt:lpstr>ТОРГОВО-ПРОМЫШЛЕННАЯ ПАЛАТА ЧУВАШСКОЙ РЕСПУБЛИКИ</vt:lpstr>
      <vt:lpstr>Содержание</vt:lpstr>
      <vt:lpstr>Структура отдела</vt:lpstr>
      <vt:lpstr>Направления деятельности </vt:lpstr>
      <vt:lpstr>2.1. Организация выставок, деловых миссий, круглых столов</vt:lpstr>
      <vt:lpstr>2.1. Организация совещаний совместно с орг. отделом</vt:lpstr>
      <vt:lpstr>2.2. Письменный перевод</vt:lpstr>
      <vt:lpstr>2.2. Письменный перевод</vt:lpstr>
      <vt:lpstr>2.3. Внешнеэкономическая деятельность</vt:lpstr>
      <vt:lpstr>2.3. Услуги для зарубежных предприятий</vt:lpstr>
      <vt:lpstr>2.4. Центр производственной кооперации Чувашской Республики</vt:lpstr>
      <vt:lpstr>2.4. Центр производственной кооперации (субконтрактация)</vt:lpstr>
      <vt:lpstr>2.5. Карта технологических возможностей Чувашской Республики</vt:lpstr>
      <vt:lpstr>Комитеты и советы ТПП Чувашской Республики</vt:lpstr>
      <vt:lpstr>Проекты ТПП Российской Федерации</vt:lpstr>
      <vt:lpstr>Проекты ТПП Российской Федерации</vt:lpstr>
      <vt:lpstr>Вместе мы будем сильнее!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Наталья</cp:lastModifiedBy>
  <cp:revision>121</cp:revision>
  <dcterms:created xsi:type="dcterms:W3CDTF">2023-01-24T12:15:21Z</dcterms:created>
  <dcterms:modified xsi:type="dcterms:W3CDTF">2023-03-16T08:39:47Z</dcterms:modified>
</cp:coreProperties>
</file>